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7" r:id="rId3"/>
    <p:sldId id="358" r:id="rId4"/>
    <p:sldId id="362" r:id="rId5"/>
    <p:sldId id="363" r:id="rId6"/>
    <p:sldId id="364" r:id="rId7"/>
    <p:sldId id="365" r:id="rId8"/>
    <p:sldId id="36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6" r:id="rId17"/>
    <p:sldId id="380" r:id="rId18"/>
    <p:sldId id="377" r:id="rId19"/>
    <p:sldId id="381" r:id="rId20"/>
    <p:sldId id="378" r:id="rId21"/>
    <p:sldId id="384" r:id="rId22"/>
    <p:sldId id="382" r:id="rId23"/>
    <p:sldId id="383" r:id="rId24"/>
    <p:sldId id="385" r:id="rId25"/>
    <p:sldId id="386" r:id="rId26"/>
    <p:sldId id="396" r:id="rId27"/>
    <p:sldId id="394" r:id="rId28"/>
    <p:sldId id="387" r:id="rId29"/>
    <p:sldId id="388" r:id="rId30"/>
    <p:sldId id="395" r:id="rId31"/>
    <p:sldId id="397" r:id="rId32"/>
    <p:sldId id="398" r:id="rId33"/>
    <p:sldId id="399" r:id="rId34"/>
    <p:sldId id="391" r:id="rId35"/>
    <p:sldId id="392" r:id="rId36"/>
    <p:sldId id="393" r:id="rId37"/>
    <p:sldId id="400" r:id="rId38"/>
    <p:sldId id="402" r:id="rId39"/>
    <p:sldId id="401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9" r:id="rId54"/>
    <p:sldId id="417" r:id="rId55"/>
    <p:sldId id="423" r:id="rId56"/>
    <p:sldId id="420" r:id="rId57"/>
    <p:sldId id="422" r:id="rId58"/>
    <p:sldId id="367" r:id="rId5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DAB"/>
    <a:srgbClr val="C2DEB0"/>
    <a:srgbClr val="B5D8A0"/>
    <a:srgbClr val="D6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262DC-7223-49AD-92EB-9E0F4C9F0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20D10B-1F6D-4881-8D12-1E77E9BCD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C643E1-9FE2-476C-8D8D-DF61E6F6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26C35A-188A-43B0-A3DE-B9AEA341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5A7DD-FA4E-43B6-9C7D-73064BFA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80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4D932-151D-4619-A07F-C74E7909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F844BC-0060-45F1-BC42-001360D35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3EA2FF-97DA-459F-A3D8-89603BF50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35D6A-0CE4-4409-A1C9-2E644D64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F7DEA1-2F16-48F7-8F6D-FDB7EDF7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16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B9E12F-891F-4945-9B6B-70FBFF064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3D019E-6F4F-4E6B-AFE6-60A5F478D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5110C1-1E7E-479D-9B25-C8964859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513BE-A992-4028-A575-D4DE574C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02C47-33A7-43E3-8216-592F9FB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333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F5A6B-0531-4751-AB2A-10AA20CE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E5499E-500D-4C86-9241-7391C137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D5533-EEFD-4C99-9080-E0695636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8FA5B-E368-4FFD-BFB1-AC3389D8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8FAB-1291-4C34-96B3-BA21EE0D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28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EB3A1-AA26-47B3-B0A9-68B8F062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CD67C-7B2F-4B45-8290-422FCBFD0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C68B9-0F8C-4BC0-B2C1-B99E2D62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8616DB-CEA6-4E17-9F36-D18B4514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FC97BC-091B-4A95-B08E-5E62B17B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44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85B72-DEFA-4D9B-98CC-28D65C3A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1DB123-A874-46CB-8D6F-9CE91FAC3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52D1B4-2384-48CE-A9B7-5514AFCA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4F4B9-28CF-4BD4-89F9-ADAB7665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332ECA-5714-4C71-BED0-D2B66145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0EC8F0-F46B-4354-95CA-99E8D49F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0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EF5E5D-B38F-4250-B6AA-442D1A68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9E0172-337F-4D2F-AB9A-44D6FBF8E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B0301-C98C-4846-B54A-7F4AB033A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935536-1337-4E06-90A9-0178587B1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C53B4F-ED8A-41F3-B9F1-F6C3B88CD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25EB0A-F565-4D3E-9B7F-E69132C2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561809-CAE9-438D-B30C-5D328414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BA739-E2B3-4514-9A30-6B1FD3F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62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BF601-A6EF-4DD1-BE06-D12B53B7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2300B1-658A-4FC6-823D-A60A2AD1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CC067E-70E5-4924-8C3B-A4FA00D8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D0F9E1-CAE1-4472-B99D-D9D65D34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656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BA477D-2FC7-453C-95A1-85B02F55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4DF1A3-DDB8-4B98-A332-6B07BBD1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B1C717-8158-469E-987B-BDD8F1CD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26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9C9AF-D41F-41B8-8FDF-20677002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4AED30-C994-4C29-90C2-7370A2BB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CDCEE7-9CB5-4EEF-ACED-02DA0A07B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9DB092-E21F-47D2-9E0C-417E1443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E32C25-7836-479F-A518-47F4AEF6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11C104-DD7F-4011-9A71-578E0E96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861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A65A4-178B-4A87-8BF0-A9C6DE3F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08F8D1-0A27-413E-9145-F09FD1EE9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469E95-CD4B-41A2-B504-CD81CD2F0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D2381-B166-41CB-BEB4-1C2EC377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76975F-334E-4D51-B614-D2341522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9A8403-AA4C-49DF-8DC4-84615A39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13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71A1CD-0849-4A31-858B-F1567EF0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9C8A29-6238-448C-8964-83EB518EA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413B7-D36E-435F-BCB6-E76AE5E94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CBB8-556F-436A-BC1E-A013CC745406}" type="datetimeFigureOut">
              <a:rPr lang="es-MX" smtClean="0"/>
              <a:t>04/09/2023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2BD5C-E250-4B33-81A5-07AC5BEEF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21ED59-5448-4D04-9D90-8452EEDE8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3989-32BE-4C54-9013-F0A84116B0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59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rolinterno@ldm.gob.mx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mailto:oic@ldm.gob.mx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rolinterno@ldm.gob.mx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ic@ldm.gob.mx" TargetMode="External"/><Relationship Id="rId4" Type="http://schemas.openxmlformats.org/officeDocument/2006/relationships/hyperlink" Target="mailto:denuncias@ldm.gob.m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mailto:oic@ldm.gob.mx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rolinterno@ldm.gob.mx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C64427-0090-492B-9770-38F7B4D5A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EF60BD-1015-427B-AEA8-4A22525377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9443" r="21852" b="6288"/>
          <a:stretch/>
        </p:blipFill>
        <p:spPr>
          <a:xfrm>
            <a:off x="4994188" y="132521"/>
            <a:ext cx="2203623" cy="25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6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1CEBED-2753-489A-B256-A8AEB47B8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2847E9F-1A18-490B-A2CD-12725472B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04256"/>
              </p:ext>
            </p:extLst>
          </p:nvPr>
        </p:nvGraphicFramePr>
        <p:xfrm>
          <a:off x="838200" y="1515877"/>
          <a:ext cx="9421906" cy="5046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9532">
                  <a:extLst>
                    <a:ext uri="{9D8B030D-6E8A-4147-A177-3AD203B41FA5}">
                      <a16:colId xmlns:a16="http://schemas.microsoft.com/office/drawing/2014/main" val="2045759641"/>
                    </a:ext>
                  </a:extLst>
                </a:gridCol>
                <a:gridCol w="7172374">
                  <a:extLst>
                    <a:ext uri="{9D8B030D-6E8A-4147-A177-3AD203B41FA5}">
                      <a16:colId xmlns:a16="http://schemas.microsoft.com/office/drawing/2014/main" val="197080644"/>
                    </a:ext>
                  </a:extLst>
                </a:gridCol>
              </a:tblGrid>
              <a:tr h="648182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CAPÍTULO</a:t>
                      </a:r>
                      <a:endParaRPr lang="es-MX" sz="3600" dirty="0">
                        <a:solidFill>
                          <a:schemeClr val="bg1">
                            <a:lumMod val="95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DENOMINACIÓN</a:t>
                      </a:r>
                      <a:endParaRPr lang="es-MX" sz="3600" dirty="0">
                        <a:solidFill>
                          <a:schemeClr val="bg1">
                            <a:lumMod val="95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93493"/>
                  </a:ext>
                </a:extLst>
              </a:tr>
              <a:tr h="771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I.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Disposiciones Generales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35427"/>
                  </a:ext>
                </a:extLst>
              </a:tr>
              <a:tr h="735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II.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De los Principios Rectores del Servidor Público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60983"/>
                  </a:ext>
                </a:extLst>
              </a:tr>
              <a:tr h="721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III.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De los Valores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92211"/>
                  </a:ext>
                </a:extLst>
              </a:tr>
              <a:tr h="74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</a:t>
                      </a:r>
                      <a:r>
                        <a:rPr lang="es-MX" sz="2800" baseline="0" dirty="0">
                          <a:latin typeface="Bahnschrift Condensed" panose="020B0502040204020203" pitchFamily="34" charset="0"/>
                        </a:rPr>
                        <a:t> IV.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aseline="0" dirty="0">
                          <a:latin typeface="Bahnschrift Condensed" panose="020B0502040204020203" pitchFamily="34" charset="0"/>
                        </a:rPr>
                        <a:t>Reglas de Integridad</a:t>
                      </a:r>
                      <a:endParaRPr lang="es-MX" sz="2800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3557"/>
                  </a:ext>
                </a:extLst>
              </a:tr>
              <a:tr h="776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V.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De los Mecanismos de Capacitación</a:t>
                      </a:r>
                      <a:r>
                        <a:rPr lang="es-MX" sz="2800" baseline="0" dirty="0">
                          <a:latin typeface="Bahnschrift Condensed" panose="020B0502040204020203" pitchFamily="34" charset="0"/>
                        </a:rPr>
                        <a:t> y Difusión</a:t>
                      </a:r>
                      <a:endParaRPr lang="es-MX" sz="2800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663018"/>
                  </a:ext>
                </a:extLst>
              </a:tr>
              <a:tr h="644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VI.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De las</a:t>
                      </a:r>
                      <a:r>
                        <a:rPr lang="es-MX" sz="2800" baseline="0" dirty="0">
                          <a:latin typeface="Bahnschrift Condensed" panose="020B0502040204020203" pitchFamily="34" charset="0"/>
                        </a:rPr>
                        <a:t> Sanciones</a:t>
                      </a:r>
                      <a:endParaRPr lang="es-MX" sz="2800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0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55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5CA257-B107-48D1-ABDC-6744122E0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5CBA886-51F5-430C-8FA2-49CE75D08121}"/>
              </a:ext>
            </a:extLst>
          </p:cNvPr>
          <p:cNvSpPr/>
          <p:nvPr/>
        </p:nvSpPr>
        <p:spPr>
          <a:xfrm>
            <a:off x="331304" y="1749287"/>
            <a:ext cx="3578087" cy="543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PRINCIPIOS (16)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27A220B-A067-4019-A9D9-EC3016E956E4}"/>
              </a:ext>
            </a:extLst>
          </p:cNvPr>
          <p:cNvSpPr/>
          <p:nvPr/>
        </p:nvSpPr>
        <p:spPr>
          <a:xfrm>
            <a:off x="4240696" y="1749287"/>
            <a:ext cx="3697357" cy="543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VALORES (10)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CF3A1D-F3DD-4EA1-8B03-D9B8AC0D2160}"/>
              </a:ext>
            </a:extLst>
          </p:cNvPr>
          <p:cNvSpPr/>
          <p:nvPr/>
        </p:nvSpPr>
        <p:spPr>
          <a:xfrm>
            <a:off x="8309115" y="1749287"/>
            <a:ext cx="3697356" cy="543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REGLAS DE INTEGRIDAD (13)</a:t>
            </a:r>
            <a:endParaRPr lang="es-MX" sz="28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B0E8C28-3867-4BC3-BC0D-1EF8441CEE0A}"/>
              </a:ext>
            </a:extLst>
          </p:cNvPr>
          <p:cNvSpPr/>
          <p:nvPr/>
        </p:nvSpPr>
        <p:spPr>
          <a:xfrm>
            <a:off x="318052" y="2425148"/>
            <a:ext cx="3604591" cy="4340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Legalidad.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Profesionalismo.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Honradez.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Lealtad.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Imparcialidad.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Eficacia.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 por mérito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Confidencialidad.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0A73D3-CD16-4316-A135-FB255FBA33F2}"/>
              </a:ext>
            </a:extLst>
          </p:cNvPr>
          <p:cNvSpPr/>
          <p:nvPr/>
        </p:nvSpPr>
        <p:spPr>
          <a:xfrm>
            <a:off x="4240696" y="2425148"/>
            <a:ext cx="3697356" cy="4340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 a los Derechos Humanos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 y no discriminación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Equidad de género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Cultural y Ecológico.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Honestidad.</a:t>
            </a:r>
            <a:endParaRPr lang="es-MX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Responsabilidad.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C7D029-6778-4FC2-9422-5862499C8FB3}"/>
              </a:ext>
            </a:extLst>
          </p:cNvPr>
          <p:cNvSpPr/>
          <p:nvPr/>
        </p:nvSpPr>
        <p:spPr>
          <a:xfrm>
            <a:off x="8309115" y="2425148"/>
            <a:ext cx="3697356" cy="4340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 pública.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pública</a:t>
            </a:r>
            <a:endParaRPr lang="es-MX" sz="16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Contrataciones públicas, licencias, permisos, autorización y concesiones.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gubernamentales</a:t>
            </a:r>
            <a:endParaRPr lang="es-MX" sz="16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Trámites y 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ecursos humanos</a:t>
            </a:r>
            <a:r>
              <a:rPr lang="es-MX" sz="16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dministración de bienes muebles e inmuebles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evaluación</a:t>
            </a:r>
            <a:endParaRPr lang="es-MX" sz="16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ontrol interno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 administrativo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esempeño permanente con integridad.</a:t>
            </a:r>
            <a:endParaRPr lang="es-MX" sz="16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ooperación con la integridad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600" b="1" i="0" u="none" strike="noStrike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omportamiento digno</a:t>
            </a:r>
          </a:p>
        </p:txBody>
      </p:sp>
    </p:spTree>
    <p:extLst>
      <p:ext uri="{BB962C8B-B14F-4D97-AF65-F5344CB8AC3E}">
        <p14:creationId xmlns:p14="http://schemas.microsoft.com/office/powerpoint/2010/main" val="140256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8F7F413-6A84-4C89-A1FB-2663EC4A2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737A4C-3C41-44ED-8B3E-585B2A056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5" t="16359" r="46298" b="5516"/>
          <a:stretch/>
        </p:blipFill>
        <p:spPr>
          <a:xfrm>
            <a:off x="1365372" y="1836863"/>
            <a:ext cx="3790120" cy="49563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62FB88-8BBE-4131-B1D0-8CE777559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91" y="1630018"/>
            <a:ext cx="5163156" cy="51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2A4C86-62CD-409F-B99D-410529AE1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5800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4FDCF71-80C6-4088-9970-07DF4B396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59581"/>
              </p:ext>
            </p:extLst>
          </p:nvPr>
        </p:nvGraphicFramePr>
        <p:xfrm>
          <a:off x="692426" y="1616059"/>
          <a:ext cx="9421906" cy="36258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9532">
                  <a:extLst>
                    <a:ext uri="{9D8B030D-6E8A-4147-A177-3AD203B41FA5}">
                      <a16:colId xmlns:a16="http://schemas.microsoft.com/office/drawing/2014/main" val="2045759641"/>
                    </a:ext>
                  </a:extLst>
                </a:gridCol>
                <a:gridCol w="7172374">
                  <a:extLst>
                    <a:ext uri="{9D8B030D-6E8A-4147-A177-3AD203B41FA5}">
                      <a16:colId xmlns:a16="http://schemas.microsoft.com/office/drawing/2014/main" val="197080644"/>
                    </a:ext>
                  </a:extLst>
                </a:gridCol>
              </a:tblGrid>
              <a:tr h="648182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CAPÍTULO</a:t>
                      </a:r>
                      <a:endParaRPr lang="es-MX" sz="3600" dirty="0">
                        <a:solidFill>
                          <a:schemeClr val="bg1">
                            <a:lumMod val="95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DENOMINACIÓN</a:t>
                      </a:r>
                      <a:endParaRPr lang="es-MX" sz="3600" dirty="0">
                        <a:solidFill>
                          <a:schemeClr val="bg1">
                            <a:lumMod val="95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93493"/>
                  </a:ext>
                </a:extLst>
              </a:tr>
              <a:tr h="7717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I.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DISPOSICIONES GENERALES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235427"/>
                  </a:ext>
                </a:extLst>
              </a:tr>
              <a:tr h="735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II.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DE</a:t>
                      </a:r>
                      <a:r>
                        <a:rPr lang="es-MX" sz="2800" baseline="0" dirty="0">
                          <a:latin typeface="Bahnschrift Condensed" panose="020B0502040204020203" pitchFamily="34" charset="0"/>
                        </a:rPr>
                        <a:t> LAS REGLAS CONCRETAS</a:t>
                      </a:r>
                      <a:endParaRPr lang="es-MX" sz="2800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60983"/>
                  </a:ext>
                </a:extLst>
              </a:tr>
              <a:tr h="721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III.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DE LOS MECANISMOS DE CAPACITACIÓN</a:t>
                      </a:r>
                      <a:r>
                        <a:rPr lang="es-MX" sz="2800" baseline="0" dirty="0">
                          <a:latin typeface="Bahnschrift Condensed" panose="020B0502040204020203" pitchFamily="34" charset="0"/>
                        </a:rPr>
                        <a:t> Y DIFUSIÓN</a:t>
                      </a:r>
                      <a:endParaRPr lang="es-MX" sz="2800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92211"/>
                  </a:ext>
                </a:extLst>
              </a:tr>
              <a:tr h="74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CAPÍTULO IV. </a:t>
                      </a:r>
                      <a:endParaRPr lang="es-MX" sz="2800" b="1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2800" dirty="0">
                          <a:latin typeface="Bahnschrift Condensed" panose="020B0502040204020203" pitchFamily="34" charset="0"/>
                        </a:rPr>
                        <a:t>DE LAS</a:t>
                      </a:r>
                      <a:r>
                        <a:rPr lang="es-MX" sz="2800" baseline="0" dirty="0">
                          <a:latin typeface="Bahnschrift Condensed" panose="020B0502040204020203" pitchFamily="34" charset="0"/>
                        </a:rPr>
                        <a:t> SANCIONES</a:t>
                      </a:r>
                      <a:endParaRPr lang="es-MX" sz="2800" dirty="0">
                        <a:latin typeface="Bahnschrift Condensed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8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703FF0-520D-4BE8-B6F7-ED6FA5424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E56FFD-5895-493D-81B9-32DBD9C3E2F8}"/>
              </a:ext>
            </a:extLst>
          </p:cNvPr>
          <p:cNvSpPr txBox="1"/>
          <p:nvPr/>
        </p:nvSpPr>
        <p:spPr>
          <a:xfrm>
            <a:off x="271670" y="1405594"/>
            <a:ext cx="2696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Respeto al Marco Normativo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6F1869-9471-4A46-A47F-91A6C931CD5B}"/>
              </a:ext>
            </a:extLst>
          </p:cNvPr>
          <p:cNvSpPr txBox="1"/>
          <p:nvPr/>
        </p:nvSpPr>
        <p:spPr>
          <a:xfrm>
            <a:off x="3257549" y="2894787"/>
            <a:ext cx="2908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Conflicto de Intereses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07FD91-96D1-430A-BAAF-C0C4953E0F40}"/>
              </a:ext>
            </a:extLst>
          </p:cNvPr>
          <p:cNvSpPr txBox="1"/>
          <p:nvPr/>
        </p:nvSpPr>
        <p:spPr>
          <a:xfrm>
            <a:off x="9150626" y="4183721"/>
            <a:ext cx="3279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Capacitación y Desarrollo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39760E-0318-40B1-8746-192216187216}"/>
              </a:ext>
            </a:extLst>
          </p:cNvPr>
          <p:cNvSpPr txBox="1"/>
          <p:nvPr/>
        </p:nvSpPr>
        <p:spPr>
          <a:xfrm>
            <a:off x="3260034" y="1405594"/>
            <a:ext cx="2802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Desempeño del Cargo Público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BBB4903-C511-4884-81EB-FEA8B50169A4}"/>
              </a:ext>
            </a:extLst>
          </p:cNvPr>
          <p:cNvSpPr txBox="1"/>
          <p:nvPr/>
        </p:nvSpPr>
        <p:spPr>
          <a:xfrm>
            <a:off x="6384234" y="2894786"/>
            <a:ext cx="2696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Toma de Decisiones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5B61EF6-108B-42EA-B7E9-A4DECAB0F1B2}"/>
              </a:ext>
            </a:extLst>
          </p:cNvPr>
          <p:cNvSpPr txBox="1"/>
          <p:nvPr/>
        </p:nvSpPr>
        <p:spPr>
          <a:xfrm>
            <a:off x="21533" y="5345743"/>
            <a:ext cx="32799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3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Conciliación de vida laboral y corresponsabilidad Familiar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275AFAF-6B0E-4E1E-B23B-1F5CE084A457}"/>
              </a:ext>
            </a:extLst>
          </p:cNvPr>
          <p:cNvSpPr txBox="1"/>
          <p:nvPr/>
        </p:nvSpPr>
        <p:spPr>
          <a:xfrm>
            <a:off x="6162261" y="1322316"/>
            <a:ext cx="31407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Respeto a los Derechos Humanos, Igualdad, No discriminación e igualdad de Genero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1D3FA8-549A-48E8-ACB6-F5A0C04ADF73}"/>
              </a:ext>
            </a:extLst>
          </p:cNvPr>
          <p:cNvSpPr txBox="1"/>
          <p:nvPr/>
        </p:nvSpPr>
        <p:spPr>
          <a:xfrm>
            <a:off x="9269895" y="2768399"/>
            <a:ext cx="3041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Relación con los Proveedores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62FA62-CB3F-48B7-8A01-B58612B823BB}"/>
              </a:ext>
            </a:extLst>
          </p:cNvPr>
          <p:cNvSpPr txBox="1"/>
          <p:nvPr/>
        </p:nvSpPr>
        <p:spPr>
          <a:xfrm>
            <a:off x="3313043" y="5508021"/>
            <a:ext cx="2696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Clima laboral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EB82C7B-7D08-49B3-AB6C-75AD9ECAA530}"/>
              </a:ext>
            </a:extLst>
          </p:cNvPr>
          <p:cNvSpPr txBox="1"/>
          <p:nvPr/>
        </p:nvSpPr>
        <p:spPr>
          <a:xfrm>
            <a:off x="9402417" y="1590259"/>
            <a:ext cx="2918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Uso de los Recursos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41AE6CE-446D-4490-A1B4-40E3A558E2D3}"/>
              </a:ext>
            </a:extLst>
          </p:cNvPr>
          <p:cNvSpPr txBox="1"/>
          <p:nvPr/>
        </p:nvSpPr>
        <p:spPr>
          <a:xfrm>
            <a:off x="306457" y="4041185"/>
            <a:ext cx="26272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Relación con la Sociedad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52A0BD0-D2CF-4826-A9F8-D009A10388A7}"/>
              </a:ext>
            </a:extLst>
          </p:cNvPr>
          <p:cNvSpPr txBox="1"/>
          <p:nvPr/>
        </p:nvSpPr>
        <p:spPr>
          <a:xfrm>
            <a:off x="6259166" y="5354132"/>
            <a:ext cx="2946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Transparencia y Rendición de cuentas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F7E828E-58B9-4455-B953-A1AEE71A0A44}"/>
              </a:ext>
            </a:extLst>
          </p:cNvPr>
          <p:cNvSpPr txBox="1"/>
          <p:nvPr/>
        </p:nvSpPr>
        <p:spPr>
          <a:xfrm>
            <a:off x="79101" y="2916340"/>
            <a:ext cx="3279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Manejo de la Información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6095DF5-4E32-476E-97C5-4B1EB0987FB2}"/>
              </a:ext>
            </a:extLst>
          </p:cNvPr>
          <p:cNvSpPr txBox="1"/>
          <p:nvPr/>
        </p:nvSpPr>
        <p:spPr>
          <a:xfrm>
            <a:off x="3206197" y="3976374"/>
            <a:ext cx="3008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Relación con otras Dependencias o Entidades del Gobierno Federal, local o Municipal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A633FDF-2357-4E2C-A424-F7C46D42380B}"/>
              </a:ext>
            </a:extLst>
          </p:cNvPr>
          <p:cNvSpPr txBox="1"/>
          <p:nvPr/>
        </p:nvSpPr>
        <p:spPr>
          <a:xfrm>
            <a:off x="9238420" y="5488186"/>
            <a:ext cx="3140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Adaptación al cambio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3639C09-A97E-4EA6-8053-F1EE90551404}"/>
              </a:ext>
            </a:extLst>
          </p:cNvPr>
          <p:cNvSpPr txBox="1"/>
          <p:nvPr/>
        </p:nvSpPr>
        <p:spPr>
          <a:xfrm>
            <a:off x="6298098" y="4012548"/>
            <a:ext cx="29469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Medio Ambiente, Salud y Seguridad</a:t>
            </a:r>
          </a:p>
        </p:txBody>
      </p:sp>
    </p:spTree>
    <p:extLst>
      <p:ext uri="{BB962C8B-B14F-4D97-AF65-F5344CB8AC3E}">
        <p14:creationId xmlns:p14="http://schemas.microsoft.com/office/powerpoint/2010/main" val="91800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D4309A-C813-43CD-9980-B668E2F7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C61ED4-5234-4336-AF40-A740CE793AA1}"/>
              </a:ext>
            </a:extLst>
          </p:cNvPr>
          <p:cNvSpPr/>
          <p:nvPr/>
        </p:nvSpPr>
        <p:spPr>
          <a:xfrm>
            <a:off x="3823252" y="1080052"/>
            <a:ext cx="4545495" cy="569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RESPETO AL MARCO NORMATIVO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5AACF8-563E-465B-9596-1FAF6B91FCB7}"/>
              </a:ext>
            </a:extLst>
          </p:cNvPr>
          <p:cNvSpPr/>
          <p:nvPr/>
        </p:nvSpPr>
        <p:spPr>
          <a:xfrm>
            <a:off x="622852" y="2279374"/>
            <a:ext cx="5168348" cy="4399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 </a:t>
            </a:r>
            <a:r>
              <a:rPr lang="es-MX" sz="18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Conocer, respetar, cumplir y aplicar la normatividad</a:t>
            </a:r>
            <a:r>
              <a:rPr lang="es-MX" sz="1800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vigente que rige el actuar del servidor público, de conformidad con mi empleo, cargo o comisión;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Conocer y ejercer mis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derechos y obligaciones, 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actuar y decidir con responsabilidad como servidor público;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1.3.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Observar y dar cumplimiento a la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normatividad que rige el actuar 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diferentes áreas en las que interaccione con mis funciones;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817A2-40CA-410B-B5DE-84B04A15BF83}"/>
              </a:ext>
            </a:extLst>
          </p:cNvPr>
          <p:cNvSpPr/>
          <p:nvPr/>
        </p:nvSpPr>
        <p:spPr>
          <a:xfrm>
            <a:off x="6414052" y="2279374"/>
            <a:ext cx="5168348" cy="4399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1.4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Aplicar indebidamente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las disposiciones legales o normativas; y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1.5.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Permitir la aplicación de normas o procedimientos que propicien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acciones discrecionales o que afecten el desempeño de las Dependencias o Entidades.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795CC3-C1E8-4BA3-A8EE-6CDEBFA8E2EC}"/>
              </a:ext>
            </a:extLst>
          </p:cNvPr>
          <p:cNvSpPr/>
          <p:nvPr/>
        </p:nvSpPr>
        <p:spPr>
          <a:xfrm>
            <a:off x="2193235" y="1798982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DEBO: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664CE7-F3ED-44E1-A13C-F2986AC11DB8}"/>
              </a:ext>
            </a:extLst>
          </p:cNvPr>
          <p:cNvSpPr/>
          <p:nvPr/>
        </p:nvSpPr>
        <p:spPr>
          <a:xfrm>
            <a:off x="7984435" y="1818861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DEBO:</a:t>
            </a:r>
          </a:p>
        </p:txBody>
      </p:sp>
    </p:spTree>
    <p:extLst>
      <p:ext uri="{BB962C8B-B14F-4D97-AF65-F5344CB8AC3E}">
        <p14:creationId xmlns:p14="http://schemas.microsoft.com/office/powerpoint/2010/main" val="50682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D4309A-C813-43CD-9980-B668E2F7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C61ED4-5234-4336-AF40-A740CE793AA1}"/>
              </a:ext>
            </a:extLst>
          </p:cNvPr>
          <p:cNvSpPr/>
          <p:nvPr/>
        </p:nvSpPr>
        <p:spPr>
          <a:xfrm>
            <a:off x="3823252" y="1080052"/>
            <a:ext cx="4545495" cy="5035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DESEMPEÑO DEL CARGO PÚBLICO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5AACF8-563E-465B-9596-1FAF6B91FCB7}"/>
              </a:ext>
            </a:extLst>
          </p:cNvPr>
          <p:cNvSpPr/>
          <p:nvPr/>
        </p:nvSpPr>
        <p:spPr>
          <a:xfrm>
            <a:off x="384313" y="2239616"/>
            <a:ext cx="5711687" cy="457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2.1.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Cumplir responsablemente mis labores cotidianas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así como coadyuvar en la obtención de las metas u objetivos de la Dependencia o Entidad a la que me encuentro adscrito;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 un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ambiente de colaboración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donde la actitud de servicio sea constante;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Cumplir los horarios establecidos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asistiendo puntualmente a mi jornada laboral, reuniones, eventos o compromisos institucionales; respetando el tiempo de los demás;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2.4.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Fomentar el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en equipo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tratando con respeto, tolerancia y sin discriminación a los demás colaboradores;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Fomentar el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incremento de la productividad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mi área de adscripción, desarrollando los procesos que contribuyan a fortalecer la eficiencia, la armonía y la</a:t>
            </a:r>
            <a:r>
              <a:rPr lang="es-MX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imagen institucional del Municipio;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2.6.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Establecer controles internos necesarios para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atender en tiempo y forma los asuntos de mi competencia;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2.7.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Denunciar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ante mis superiores o ante las dependencias competentes a todos aquellos servidores públicos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actúen en perjuicio de la dependencia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administración pública infringiendo la normativizad aplicable; y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2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2.8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Actuar con </a:t>
            </a:r>
            <a:r>
              <a:rPr lang="es-MX" sz="12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honestidad y transparencia </a:t>
            </a:r>
            <a:r>
              <a:rPr lang="es-MX" sz="12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desarrollo de las funciones asignadas</a:t>
            </a:r>
            <a:endParaRPr lang="es-MX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817A2-40CA-410B-B5DE-84B04A15BF83}"/>
              </a:ext>
            </a:extLst>
          </p:cNvPr>
          <p:cNvSpPr/>
          <p:nvPr/>
        </p:nvSpPr>
        <p:spPr>
          <a:xfrm>
            <a:off x="6414052" y="2279373"/>
            <a:ext cx="5168348" cy="457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2.9.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Presentarme a mis labores bajo los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efectos del alcohol o cualquier otra sustancia indebida no permitida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sin prescripción médica previa y debidamente motivada;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2.10.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Checar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controles de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mis compañeras y compañeros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trabajo;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2.11.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 mi autoridad para la ejecución de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servicios personales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través del personal a mi cargo;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2.12.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Poner en riesgo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principios rectores, valores y fines del servicio público, así como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imagen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el Municipio proyecta a la sociedad;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2.13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Evadir mis responsabilidades.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Falsear, omitir, ocultar, desviar o manipular cualquier tipo de información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dependencia o de administración pública municipal; y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2.14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Utilizar los espacios laborales en tiempos de trabajo para fines ajenos al mismo (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comercio, tandas, ventas, la utilización de propagandas políticas o religiosas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etc.).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795CC3-C1E8-4BA3-A8EE-6CDEBFA8E2EC}"/>
              </a:ext>
            </a:extLst>
          </p:cNvPr>
          <p:cNvSpPr/>
          <p:nvPr/>
        </p:nvSpPr>
        <p:spPr>
          <a:xfrm>
            <a:off x="2193235" y="1739344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DEBO: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664CE7-F3ED-44E1-A13C-F2986AC11DB8}"/>
              </a:ext>
            </a:extLst>
          </p:cNvPr>
          <p:cNvSpPr/>
          <p:nvPr/>
        </p:nvSpPr>
        <p:spPr>
          <a:xfrm>
            <a:off x="7984435" y="1739344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DEBO:</a:t>
            </a:r>
          </a:p>
        </p:txBody>
      </p:sp>
    </p:spTree>
    <p:extLst>
      <p:ext uri="{BB962C8B-B14F-4D97-AF65-F5344CB8AC3E}">
        <p14:creationId xmlns:p14="http://schemas.microsoft.com/office/powerpoint/2010/main" val="79970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D4309A-C813-43CD-9980-B668E2F7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C61ED4-5234-4336-AF40-A740CE793AA1}"/>
              </a:ext>
            </a:extLst>
          </p:cNvPr>
          <p:cNvSpPr/>
          <p:nvPr/>
        </p:nvSpPr>
        <p:spPr>
          <a:xfrm>
            <a:off x="1384852" y="1172817"/>
            <a:ext cx="9422295" cy="569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RESPETO A LOS DERECHOS HUMANOS, IGUALDAD, NO DISCRIMINACIÓN E IGUALDAD DE GENERO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5AACF8-563E-465B-9596-1FAF6B91FCB7}"/>
              </a:ext>
            </a:extLst>
          </p:cNvPr>
          <p:cNvSpPr/>
          <p:nvPr/>
        </p:nvSpPr>
        <p:spPr>
          <a:xfrm>
            <a:off x="622852" y="2279374"/>
            <a:ext cx="5168348" cy="4399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Actuar en estricto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apego al respeto de los derechos humanos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reconocidos en la Constitución Política de los Estados Unidos Mexicanos y en los tratados internacionales de los que el Estado Mexicano sea parte, así como de sus garantías;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Incluir acciones afirmativas que favorezcan el respeto de los derechos humanos, la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igualdad entre mujeres y hombres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las políticas y acciones relacionadas con las atribuciones de mi área de trabajo, además de asumir la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igualdad de trato y de oportunidades e impulsar el trabajo en equipo;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Usar lenguaje incluyente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cualquier forma de expresión para comunicarme con los demás al exterior o al interior de la Dependencia o Entidad;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Fomentar el acceso a oportunidades de desarrollo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discriminación de género.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817A2-40CA-410B-B5DE-84B04A15BF83}"/>
              </a:ext>
            </a:extLst>
          </p:cNvPr>
          <p:cNvSpPr/>
          <p:nvPr/>
        </p:nvSpPr>
        <p:spPr>
          <a:xfrm>
            <a:off x="5963478" y="2279374"/>
            <a:ext cx="6056243" cy="4399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3.5.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Generar beneficios por cuestiones de género;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3.6.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Discriminar por razones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género, grupo étnico, religión, creencias, color, nacionalidad, edad, orientación sexual, estado civil, estructura familiar, personas con discapacidad, condición social, antecedentes laborales, ideologías políticas o cualquier otra característica que diferencie a una persona de otra y que, con ello, atente contra la dignidad humana;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3.7.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Utilizar lenguaje sexista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fomente estereotipos o prejuicios que favorezcan las desigualdades entre hombres y mujeres;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3.8.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Ejercer algún tipo de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violencia laboral hacia mis compañeras y compañeros de trabajo,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aludiendo a su género o a alguna otra característica inherente a su persona como las que de forma enunciativa más no limitativa se nominan en el punto 3.6 del presente Código de Conducta;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3.9.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Condicionar los derechos o prestaciones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las que cuenta la institución para las y los servidores públicos; y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3.10.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Realizar cualquier acto que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acose u hostigue sexual o laboralmente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mis compañeras y compañeros de trabajo.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795CC3-C1E8-4BA3-A8EE-6CDEBFA8E2EC}"/>
              </a:ext>
            </a:extLst>
          </p:cNvPr>
          <p:cNvSpPr/>
          <p:nvPr/>
        </p:nvSpPr>
        <p:spPr>
          <a:xfrm>
            <a:off x="2193235" y="1798982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DEBO: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664CE7-F3ED-44E1-A13C-F2986AC11DB8}"/>
              </a:ext>
            </a:extLst>
          </p:cNvPr>
          <p:cNvSpPr/>
          <p:nvPr/>
        </p:nvSpPr>
        <p:spPr>
          <a:xfrm>
            <a:off x="7984435" y="1818861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DEBO:</a:t>
            </a:r>
          </a:p>
        </p:txBody>
      </p:sp>
    </p:spTree>
    <p:extLst>
      <p:ext uri="{BB962C8B-B14F-4D97-AF65-F5344CB8AC3E}">
        <p14:creationId xmlns:p14="http://schemas.microsoft.com/office/powerpoint/2010/main" val="3775824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D4309A-C813-43CD-9980-B668E2F7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C61ED4-5234-4336-AF40-A740CE793AA1}"/>
              </a:ext>
            </a:extLst>
          </p:cNvPr>
          <p:cNvSpPr/>
          <p:nvPr/>
        </p:nvSpPr>
        <p:spPr>
          <a:xfrm>
            <a:off x="3823252" y="1080052"/>
            <a:ext cx="4545495" cy="569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USO DE LOS RECURSOS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5AACF8-563E-465B-9596-1FAF6B91FCB7}"/>
              </a:ext>
            </a:extLst>
          </p:cNvPr>
          <p:cNvSpPr/>
          <p:nvPr/>
        </p:nvSpPr>
        <p:spPr>
          <a:xfrm>
            <a:off x="477078" y="2279374"/>
            <a:ext cx="6096000" cy="41346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4.1.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Aprovechar al máximo mi jornada laboral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cumplir con mis funciones;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4.2.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Utilizar óptimamente todo tipo de recursos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me hayan sido asignados evitando abusos o desperdicios en su uso;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4.3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Emplear de manera honrada,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responsable y para uso exclusivo del Municipio, el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celulares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correo electrónico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sistemas o programas informáticos, así como cualquier tipo de recursos como copias, papel, materiales de escritorio, agua, luz y otros, utilizando cuando proceda, papel reciclado para imprimir o fotocopiar documentación interna;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4.4.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Conservar el equipo,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muebles e instalaciones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así como denunciar cualquier acto de vandalismo o uso inadecuado de los mismos;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4.5.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Aprovechar el uso del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correo electrónico institucional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lugar de medios impresos;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4.6.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Optimizar el uso de los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recursos financieros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fines específicos del Municipio, evitando autorizar su uso en beneficio personal.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817A2-40CA-410B-B5DE-84B04A15BF83}"/>
              </a:ext>
            </a:extLst>
          </p:cNvPr>
          <p:cNvSpPr/>
          <p:nvPr/>
        </p:nvSpPr>
        <p:spPr>
          <a:xfrm>
            <a:off x="6732104" y="2279374"/>
            <a:ext cx="4850296" cy="41346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4.7. </a:t>
            </a:r>
            <a:r>
              <a:rPr lang="es-MX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Hacer mal uso o </a:t>
            </a:r>
            <a:r>
              <a:rPr lang="es-MX" sz="16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sustraer de las oficinas los bienes </a:t>
            </a:r>
            <a:r>
              <a:rPr lang="es-MX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se me proporcionan para el desempeño de mis funciones; y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4.8. </a:t>
            </a:r>
            <a:r>
              <a:rPr lang="es-MX" sz="16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Utilizar los recursos e instalaciones del Municipio</a:t>
            </a:r>
            <a:r>
              <a:rPr lang="es-MX" sz="16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para fines que beneficien o perjudiquen a un partido político, asociación civil, persona física o moral alguna.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795CC3-C1E8-4BA3-A8EE-6CDEBFA8E2EC}"/>
              </a:ext>
            </a:extLst>
          </p:cNvPr>
          <p:cNvSpPr/>
          <p:nvPr/>
        </p:nvSpPr>
        <p:spPr>
          <a:xfrm>
            <a:off x="2193235" y="1798982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DEBO: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664CE7-F3ED-44E1-A13C-F2986AC11DB8}"/>
              </a:ext>
            </a:extLst>
          </p:cNvPr>
          <p:cNvSpPr/>
          <p:nvPr/>
        </p:nvSpPr>
        <p:spPr>
          <a:xfrm>
            <a:off x="7984435" y="1818861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DEBO:</a:t>
            </a:r>
          </a:p>
        </p:txBody>
      </p:sp>
    </p:spTree>
    <p:extLst>
      <p:ext uri="{BB962C8B-B14F-4D97-AF65-F5344CB8AC3E}">
        <p14:creationId xmlns:p14="http://schemas.microsoft.com/office/powerpoint/2010/main" val="270274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D4309A-C813-43CD-9980-B668E2F7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C61ED4-5234-4336-AF40-A740CE793AA1}"/>
              </a:ext>
            </a:extLst>
          </p:cNvPr>
          <p:cNvSpPr/>
          <p:nvPr/>
        </p:nvSpPr>
        <p:spPr>
          <a:xfrm>
            <a:off x="3823252" y="1080052"/>
            <a:ext cx="4545495" cy="569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MANEJO DE LA INFORMACIÓN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5AACF8-563E-465B-9596-1FAF6B91FCB7}"/>
              </a:ext>
            </a:extLst>
          </p:cNvPr>
          <p:cNvSpPr/>
          <p:nvPr/>
        </p:nvSpPr>
        <p:spPr>
          <a:xfrm>
            <a:off x="622852" y="2279374"/>
            <a:ext cx="5473148" cy="4439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Resguardar la documentación e información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bajo mi responsabilidad con motivo de mi empleo, cargo o comisión, de conformidad con los criterios de reserva, confidencialidad o publicidad específicos en la normatividad aplicable;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5.2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Entregar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superior jerárquico los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documentos, expedientes, fondos, valores o bienes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estén en mi resguardo, de conformidad con la normatividad aplicable, en caso de renuncia o separación temporal o definitiva;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5.3.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Actuar con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confidencialidad, imparcialidad y cuidado en la elaboración y manejo de información interna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así como en la atención de las solicitudes hechas en el marco legal correspondiente que garantice la transparencia;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5.4.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 caso generar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información clara, veraz, oportuna y confiable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ejercicio de mis funciones;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5.5.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Propiciar el cumplimiento de la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Ley de Transparencia y Acceso a la Información Pública del Estado de Jalisco y sus Municipios</a:t>
            </a:r>
            <a:r>
              <a:rPr lang="es-MX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817A2-40CA-410B-B5DE-84B04A15BF83}"/>
              </a:ext>
            </a:extLst>
          </p:cNvPr>
          <p:cNvSpPr/>
          <p:nvPr/>
        </p:nvSpPr>
        <p:spPr>
          <a:xfrm>
            <a:off x="6414052" y="2279374"/>
            <a:ext cx="5168348" cy="44394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5.6.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Difundir,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entorpecer, detener, obstaculizar registros o demás información interna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obtener beneficios personales de cualquier índole;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5.7.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 con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fines distintos de la misión institucional,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documentos elaborados internamente;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5.8.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Colocar carteles, fotos u otro tipo de información en tableros o cualquier sitio a la vista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la autorización del uso de la imagen correspondiente;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5.9.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 la información o el puesto asignado bajo mi responsabilidad como medio de presunción, posicionamiento social o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obtener algún beneficio personal; 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5.10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MX" sz="14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Sustraer, destruir, ocultar o utilizar de manera indebida la información</a:t>
            </a:r>
            <a:r>
              <a:rPr lang="es-MX" sz="14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conozca con motivo de mis actividades diarias en la oficina.</a:t>
            </a:r>
            <a:endParaRPr lang="es-MX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795CC3-C1E8-4BA3-A8EE-6CDEBFA8E2EC}"/>
              </a:ext>
            </a:extLst>
          </p:cNvPr>
          <p:cNvSpPr/>
          <p:nvPr/>
        </p:nvSpPr>
        <p:spPr>
          <a:xfrm>
            <a:off x="2193235" y="1798982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DEBO: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664CE7-F3ED-44E1-A13C-F2986AC11DB8}"/>
              </a:ext>
            </a:extLst>
          </p:cNvPr>
          <p:cNvSpPr/>
          <p:nvPr/>
        </p:nvSpPr>
        <p:spPr>
          <a:xfrm>
            <a:off x="7984435" y="1818861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DEBO:</a:t>
            </a:r>
          </a:p>
        </p:txBody>
      </p:sp>
    </p:spTree>
    <p:extLst>
      <p:ext uri="{BB962C8B-B14F-4D97-AF65-F5344CB8AC3E}">
        <p14:creationId xmlns:p14="http://schemas.microsoft.com/office/powerpoint/2010/main" val="231916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F56C85C-21D8-4CC0-965B-71C911FE5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B55C8F-0309-47E0-96A6-A80BF1ED4B69}"/>
              </a:ext>
            </a:extLst>
          </p:cNvPr>
          <p:cNvSpPr txBox="1"/>
          <p:nvPr/>
        </p:nvSpPr>
        <p:spPr>
          <a:xfrm>
            <a:off x="629478" y="2040835"/>
            <a:ext cx="10455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u="sng" dirty="0">
                <a:latin typeface="Bahnschrift Condensed" panose="020B0502040204020203" pitchFamily="34" charset="0"/>
              </a:rPr>
              <a:t>Indicador 6.3. Capacitación Institucional </a:t>
            </a:r>
            <a:r>
              <a:rPr lang="es-MX" sz="2800" dirty="0">
                <a:latin typeface="Bahnschrift Condensed" panose="020B0502040204020203" pitchFamily="34" charset="0"/>
              </a:rPr>
              <a:t>de los </a:t>
            </a:r>
            <a:r>
              <a:rPr lang="es-MX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INDICADORES DE CUMPLIMIENTO 2023</a:t>
            </a:r>
            <a:r>
              <a:rPr lang="es-MX" sz="2800" dirty="0">
                <a:latin typeface="Bahnschrift Condensed" panose="020B0502040204020203" pitchFamily="34" charset="0"/>
              </a:rPr>
              <a:t>  del Comité de Ética y Prevención de Conflictos de Interés.</a:t>
            </a:r>
            <a:endParaRPr lang="es-MX" sz="2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6D341F-833D-45C1-9FA7-608F7A6F54C1}"/>
              </a:ext>
            </a:extLst>
          </p:cNvPr>
          <p:cNvSpPr txBox="1"/>
          <p:nvPr/>
        </p:nvSpPr>
        <p:spPr>
          <a:xfrm>
            <a:off x="629478" y="3316477"/>
            <a:ext cx="10455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u="sng" dirty="0">
                <a:latin typeface="Bahnschrift Condensed" panose="020B0502040204020203" pitchFamily="34" charset="0"/>
              </a:rPr>
              <a:t>Actividad 4 y 5</a:t>
            </a:r>
            <a:r>
              <a:rPr lang="es-MX" sz="2800" dirty="0">
                <a:latin typeface="Bahnschrift Condensed" panose="020B0502040204020203" pitchFamily="34" charset="0"/>
              </a:rPr>
              <a:t> del  </a:t>
            </a:r>
            <a:r>
              <a:rPr lang="es-MX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PROGRAMA DE PROMOCIÓN DE LA INTEGRIDAD Y PREVENCIÓN DE LA CORRUPCIÓN 2023  </a:t>
            </a:r>
            <a:r>
              <a:rPr lang="es-MX" sz="2800" dirty="0">
                <a:latin typeface="Bahnschrift Condensed" panose="020B0502040204020203" pitchFamily="34" charset="0"/>
              </a:rPr>
              <a:t>del Comité de Ética y Prevención de Conflictos de Interés.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8020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FD4309A-C813-43CD-9980-B668E2F73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EC61ED4-5234-4336-AF40-A740CE793AA1}"/>
              </a:ext>
            </a:extLst>
          </p:cNvPr>
          <p:cNvSpPr/>
          <p:nvPr/>
        </p:nvSpPr>
        <p:spPr>
          <a:xfrm>
            <a:off x="3823252" y="1080052"/>
            <a:ext cx="4545495" cy="569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>
                <a:solidFill>
                  <a:schemeClr val="tx1"/>
                </a:solidFill>
                <a:latin typeface="Bahnschrift Condensed" panose="020B0502040204020203" pitchFamily="34" charset="0"/>
              </a:rPr>
              <a:t>RELACIÓN CON LA SOCIEDAD</a:t>
            </a:r>
            <a:endParaRPr lang="es-MX" sz="32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25AACF8-563E-465B-9596-1FAF6B91FCB7}"/>
              </a:ext>
            </a:extLst>
          </p:cNvPr>
          <p:cNvSpPr/>
          <p:nvPr/>
        </p:nvSpPr>
        <p:spPr>
          <a:xfrm>
            <a:off x="622852" y="2279374"/>
            <a:ext cx="5168348" cy="41081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9.1.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Buscar que mis acciones, como actitudes brinden </a:t>
            </a:r>
            <a:r>
              <a:rPr lang="es-MX" sz="1800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confianza y credibilidad ante la Sociedad;</a:t>
            </a:r>
            <a:endParaRPr lang="es-MX" sz="1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9.2. 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Atender con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eficiencia y cortesía los requerimientos, trámites, servicios o solicitud 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información de la sociedad;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9.3.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Propiciar la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vinculación de la sociedad </a:t>
            </a:r>
            <a:r>
              <a:rPr lang="es-MX" sz="1800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el Municipio, particularmente en acciones de transparencia.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6817A2-40CA-410B-B5DE-84B04A15BF83}"/>
              </a:ext>
            </a:extLst>
          </p:cNvPr>
          <p:cNvSpPr/>
          <p:nvPr/>
        </p:nvSpPr>
        <p:spPr>
          <a:xfrm>
            <a:off x="6414052" y="2279374"/>
            <a:ext cx="5168348" cy="41081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9.4. </a:t>
            </a:r>
            <a:r>
              <a:rPr lang="es-MX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Adoptar actitudes de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prepotencia, favoritismo, discriminación e insensibilidad</a:t>
            </a:r>
            <a:r>
              <a:rPr lang="es-MX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9.5.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Utilizar la identificación del Municipio en forma indebida</a:t>
            </a:r>
            <a:r>
              <a:rPr lang="es-MX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 la papelería oficial para beneficio personal, familiar o bien, para beneficiar o perjudicar a terceras personas; y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9.6. </a:t>
            </a:r>
            <a:r>
              <a:rPr lang="es-MX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Aceptar o solicitar </a:t>
            </a:r>
            <a:r>
              <a:rPr lang="es-MX" b="1" dirty="0">
                <a:solidFill>
                  <a:srgbClr val="1D1D1B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privilegios o descuentos en bienes y servicios que no me correspondan </a:t>
            </a:r>
            <a:r>
              <a:rPr lang="es-MX" dirty="0">
                <a:solidFill>
                  <a:srgbClr val="1D1D1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utilizando mi cargo público.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F795CC3-C1E8-4BA3-A8EE-6CDEBFA8E2EC}"/>
              </a:ext>
            </a:extLst>
          </p:cNvPr>
          <p:cNvSpPr/>
          <p:nvPr/>
        </p:nvSpPr>
        <p:spPr>
          <a:xfrm>
            <a:off x="2193235" y="1798982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DEBO: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664CE7-F3ED-44E1-A13C-F2986AC11DB8}"/>
              </a:ext>
            </a:extLst>
          </p:cNvPr>
          <p:cNvSpPr/>
          <p:nvPr/>
        </p:nvSpPr>
        <p:spPr>
          <a:xfrm>
            <a:off x="7984435" y="1818861"/>
            <a:ext cx="2027582" cy="3843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DEBO:</a:t>
            </a:r>
          </a:p>
        </p:txBody>
      </p:sp>
    </p:spTree>
    <p:extLst>
      <p:ext uri="{BB962C8B-B14F-4D97-AF65-F5344CB8AC3E}">
        <p14:creationId xmlns:p14="http://schemas.microsoft.com/office/powerpoint/2010/main" val="223318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E744586-1A19-4510-8D83-FBE10AE9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3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C0F7C0-1215-4F73-AA59-408BD77D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19CCD1-7EBD-4C16-A159-8CAF74A7ABCA}"/>
              </a:ext>
            </a:extLst>
          </p:cNvPr>
          <p:cNvSpPr txBox="1"/>
          <p:nvPr/>
        </p:nvSpPr>
        <p:spPr>
          <a:xfrm>
            <a:off x="1040295" y="2401311"/>
            <a:ext cx="101114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 toda </a:t>
            </a:r>
            <a:r>
              <a:rPr lang="es-MX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distinción, exclusión, restricción o preferencia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que, por acción u omisión, con intención o sin ella, no sea objetiva, racional ni proporcional y tenga por objeto o resultado </a:t>
            </a:r>
            <a:r>
              <a:rPr lang="es-MX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obstaculizar, restringir, impedir, menoscabar o anular el reconocimiento, goce o ejercicio de los derechos humanos y libertades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cuando se base en uno o más de los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siguientes motivos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 el origen étnico o nacional, el color de piel, la cultura, el sexo, el género, la edad, las discapacidades, la condición social, económica, de salud física o mental, jurídica, la religión, la apariencia física, las características genéticas, la situación migratoria, el embarazo, la lengua, las opiniones, las preferencias sexuales, la identidad o filiación política, el estado civil, la situación familiar, las responsabilidades familiares, el idioma, los antecedentes penales o cualquier otro motivo;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750558-5F3A-42E9-A8F0-CC40C8945413}"/>
              </a:ext>
            </a:extLst>
          </p:cNvPr>
          <p:cNvSpPr txBox="1"/>
          <p:nvPr/>
        </p:nvSpPr>
        <p:spPr>
          <a:xfrm>
            <a:off x="1040295" y="1789042"/>
            <a:ext cx="1033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Según el artículo 1, fracción III de la </a:t>
            </a:r>
            <a:r>
              <a:rPr lang="es-MX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Ley Federal para Prevenir y Erradicar la Discriminación  </a:t>
            </a:r>
          </a:p>
        </p:txBody>
      </p:sp>
    </p:spTree>
    <p:extLst>
      <p:ext uri="{BB962C8B-B14F-4D97-AF65-F5344CB8AC3E}">
        <p14:creationId xmlns:p14="http://schemas.microsoft.com/office/powerpoint/2010/main" val="389461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51708F-FDB3-48F8-AFE3-EC1D8B6ED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A1DA78-411D-4EE2-AD15-C6E7D6791B15}"/>
              </a:ext>
            </a:extLst>
          </p:cNvPr>
          <p:cNvSpPr txBox="1"/>
          <p:nvPr/>
        </p:nvSpPr>
        <p:spPr>
          <a:xfrm>
            <a:off x="1172818" y="1458603"/>
            <a:ext cx="167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latin typeface="Bahnschrift Condensed" panose="020B0502040204020203" pitchFamily="34" charset="0"/>
              </a:rPr>
              <a:t>HOMOFOBIA</a:t>
            </a:r>
            <a:endParaRPr lang="es-MX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26C704-B1BA-4160-818E-6E97B9D2F15B}"/>
              </a:ext>
            </a:extLst>
          </p:cNvPr>
          <p:cNvSpPr txBox="1"/>
          <p:nvPr/>
        </p:nvSpPr>
        <p:spPr>
          <a:xfrm>
            <a:off x="5257800" y="1458603"/>
            <a:ext cx="167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latin typeface="Bahnschrift Condensed" panose="020B0502040204020203" pitchFamily="34" charset="0"/>
              </a:rPr>
              <a:t>MISOGINIA</a:t>
            </a:r>
            <a:endParaRPr lang="es-MX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DE39F7-BA32-4202-BB28-CE27E825D24A}"/>
              </a:ext>
            </a:extLst>
          </p:cNvPr>
          <p:cNvSpPr txBox="1"/>
          <p:nvPr/>
        </p:nvSpPr>
        <p:spPr>
          <a:xfrm>
            <a:off x="9183756" y="1458603"/>
            <a:ext cx="167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latin typeface="Bahnschrift Condensed" panose="020B0502040204020203" pitchFamily="34" charset="0"/>
              </a:rPr>
              <a:t>XENOFOBIA</a:t>
            </a:r>
            <a:endParaRPr lang="es-MX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F53619-F23D-4AD8-9B98-204FC285B474}"/>
              </a:ext>
            </a:extLst>
          </p:cNvPr>
          <p:cNvSpPr txBox="1"/>
          <p:nvPr/>
        </p:nvSpPr>
        <p:spPr>
          <a:xfrm>
            <a:off x="3094382" y="4168673"/>
            <a:ext cx="1676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latin typeface="Bahnschrift Condensed" panose="020B0502040204020203" pitchFamily="34" charset="0"/>
              </a:rPr>
              <a:t>RACISMO</a:t>
            </a:r>
            <a:endParaRPr lang="es-MX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E46A2F-5D89-4E5E-BEE4-6BB260567850}"/>
              </a:ext>
            </a:extLst>
          </p:cNvPr>
          <p:cNvSpPr txBox="1"/>
          <p:nvPr/>
        </p:nvSpPr>
        <p:spPr>
          <a:xfrm>
            <a:off x="7242314" y="4168673"/>
            <a:ext cx="2179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latin typeface="Bahnschrift Condensed" panose="020B0502040204020203" pitchFamily="34" charset="0"/>
              </a:rPr>
              <a:t>A LA DISCAPACIDAD</a:t>
            </a:r>
            <a:endParaRPr lang="es-MX" sz="2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E86A2-325A-4CF0-95CB-931D8A9665DA}"/>
              </a:ext>
            </a:extLst>
          </p:cNvPr>
          <p:cNvSpPr txBox="1"/>
          <p:nvPr/>
        </p:nvSpPr>
        <p:spPr>
          <a:xfrm>
            <a:off x="341241" y="1951672"/>
            <a:ext cx="32633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Bahnschrift Condensed" panose="020B0502040204020203" pitchFamily="34" charset="0"/>
              </a:rPr>
              <a:t>Es el rechazo y odio irracional que se tiene hacia la </a:t>
            </a:r>
            <a:r>
              <a:rPr lang="es-ES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homosexualidad</a:t>
            </a:r>
            <a:r>
              <a:rPr lang="es-ES" sz="2000" dirty="0">
                <a:latin typeface="Bahnschrift Condensed" panose="020B0502040204020203" pitchFamily="34" charset="0"/>
              </a:rPr>
              <a:t> y que conduce a la violencia y la discriminación hacia los individuos que tienen dicha orientación sexual.</a:t>
            </a:r>
            <a:endParaRPr lang="es-MX" sz="2000" dirty="0">
              <a:latin typeface="Bahnschrift Condensed" panose="020B0502040204020203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DA6B28E-4524-4ABC-A8DE-98DD058E6A7F}"/>
              </a:ext>
            </a:extLst>
          </p:cNvPr>
          <p:cNvSpPr txBox="1"/>
          <p:nvPr/>
        </p:nvSpPr>
        <p:spPr>
          <a:xfrm>
            <a:off x="4346712" y="1901543"/>
            <a:ext cx="32633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Bahnschrift Condensed" panose="020B0502040204020203" pitchFamily="34" charset="0"/>
              </a:rPr>
              <a:t>Es el rechazo, odio o prejuicio hacia las </a:t>
            </a:r>
            <a:r>
              <a:rPr lang="es-ES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mujeres</a:t>
            </a:r>
            <a:r>
              <a:rPr lang="es-ES" sz="2000" dirty="0">
                <a:latin typeface="Bahnschrift Condensed" panose="020B0502040204020203" pitchFamily="34" charset="0"/>
              </a:rPr>
              <a:t> producto de diferentes causas como la creencia de que la mujer es el sexo débil e inferior con respecto al sexo masculino</a:t>
            </a:r>
            <a:endParaRPr lang="es-MX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AD2FE3-0EC5-457C-96E1-0264EF41CF1A}"/>
              </a:ext>
            </a:extLst>
          </p:cNvPr>
          <p:cNvSpPr txBox="1"/>
          <p:nvPr/>
        </p:nvSpPr>
        <p:spPr>
          <a:xfrm>
            <a:off x="8332305" y="1866588"/>
            <a:ext cx="32633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Bahnschrift Condensed" panose="020B0502040204020203" pitchFamily="34" charset="0"/>
              </a:rPr>
              <a:t>Es el rechazo u odio al </a:t>
            </a:r>
            <a:r>
              <a:rPr lang="es-ES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extranjero</a:t>
            </a:r>
            <a:r>
              <a:rPr lang="es-ES" sz="2000" dirty="0">
                <a:latin typeface="Bahnschrift Condensed" panose="020B0502040204020203" pitchFamily="34" charset="0"/>
              </a:rPr>
              <a:t> o </a:t>
            </a:r>
            <a:r>
              <a:rPr lang="es-ES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inmigrante</a:t>
            </a:r>
            <a:r>
              <a:rPr lang="es-ES" sz="2000" dirty="0">
                <a:latin typeface="Bahnschrift Condensed" panose="020B0502040204020203" pitchFamily="34" charset="0"/>
              </a:rPr>
              <a:t>, cuyas manifestaciones pueden ir desde el simple rechazo, pasando por diversos tipos de agresiones y, en algunos casos, desembocar en un asesinato.</a:t>
            </a:r>
            <a:endParaRPr lang="es-MX" sz="2000" dirty="0">
              <a:latin typeface="Bahnschrift Condensed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A6A81B-D318-4E2D-B3AD-F6B2DEEDFB07}"/>
              </a:ext>
            </a:extLst>
          </p:cNvPr>
          <p:cNvSpPr txBox="1"/>
          <p:nvPr/>
        </p:nvSpPr>
        <p:spPr>
          <a:xfrm>
            <a:off x="2236307" y="4630338"/>
            <a:ext cx="35813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Bahnschrift Condensed" panose="020B0502040204020203" pitchFamily="34" charset="0"/>
              </a:rPr>
              <a:t>Es el odio, rechazo o exclusión de una </a:t>
            </a:r>
            <a:r>
              <a:rPr lang="es-ES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persona por su raza, color de piel, origen étnico o su lengua</a:t>
            </a:r>
            <a:r>
              <a:rPr lang="es-ES" sz="2000" dirty="0">
                <a:latin typeface="Bahnschrift Condensed" panose="020B0502040204020203" pitchFamily="34" charset="0"/>
              </a:rPr>
              <a:t>, que le impide el goce de sus derechos humanos</a:t>
            </a:r>
            <a:endParaRPr lang="es-MX" sz="2000" dirty="0">
              <a:latin typeface="Bahnschrift Condensed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E9716A4-E649-4E85-817A-30CD82CDAF24}"/>
              </a:ext>
            </a:extLst>
          </p:cNvPr>
          <p:cNvSpPr txBox="1"/>
          <p:nvPr/>
        </p:nvSpPr>
        <p:spPr>
          <a:xfrm>
            <a:off x="6470367" y="4452538"/>
            <a:ext cx="35813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latin typeface="Bahnschrift Condensed" panose="020B0502040204020203" pitchFamily="34" charset="0"/>
              </a:rPr>
              <a:t>Es el rechazo a aquellas personas que tienen </a:t>
            </a:r>
            <a:r>
              <a:rPr lang="es-ES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deficiencias físicas, mentales, intelectuales o sensoriales</a:t>
            </a:r>
            <a:r>
              <a:rPr lang="es-ES" sz="1800" dirty="0">
                <a:latin typeface="Bahnschrift Condensed" panose="020B0502040204020203" pitchFamily="34" charset="0"/>
              </a:rPr>
              <a:t> a largo plazo que, en interacción con diversas barreras, pueden obstaculizar su participación plena y efectiva en la sociedad en igualdad de condiciones con los demás.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9724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2790E8-8718-47CF-A397-4ED530C6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543BBB1-0F9A-4F71-BAC5-D41E5C8EA89B}"/>
              </a:ext>
            </a:extLst>
          </p:cNvPr>
          <p:cNvSpPr txBox="1"/>
          <p:nvPr/>
        </p:nvSpPr>
        <p:spPr>
          <a:xfrm>
            <a:off x="2184214" y="1364812"/>
            <a:ext cx="81407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Mtro. Benjam</a:t>
            </a:r>
            <a:r>
              <a:rPr lang="es-MX" sz="3200" b="1" dirty="0">
                <a:solidFill>
                  <a:srgbClr val="222222"/>
                </a:solidFill>
                <a:latin typeface="helvetica" panose="020B0604020202020204" pitchFamily="34" charset="0"/>
              </a:rPr>
              <a:t>ín Pérez Luna</a:t>
            </a:r>
            <a:endParaRPr lang="es-MX" sz="3200" b="1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r>
              <a:rPr lang="es-MX" b="1" dirty="0">
                <a:solidFill>
                  <a:srgbClr val="D65700"/>
                </a:solidFill>
                <a:latin typeface="helvetica" panose="020B0604020202020204" pitchFamily="34" charset="0"/>
              </a:rPr>
              <a:t>Titular del Órgano Interno de Control y Secretario Técnico del Comité de Ética y Prevención de Conflictos de Interés. </a:t>
            </a:r>
            <a:br>
              <a:rPr lang="es-MX" b="0" i="0" dirty="0">
                <a:solidFill>
                  <a:srgbClr val="D65700"/>
                </a:solidFill>
                <a:effectLst/>
                <a:latin typeface="helvetica" panose="020B0604020202020204" pitchFamily="34" charset="0"/>
              </a:rPr>
            </a:br>
            <a:r>
              <a:rPr lang="es-MX" b="0" i="0" dirty="0">
                <a:solidFill>
                  <a:schemeClr val="bg2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Ayuntamiento Constitucional de Lagos de Moreno, Jalisco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50DF7A-BE7E-44A0-8B33-DA6CE1462246}"/>
              </a:ext>
            </a:extLst>
          </p:cNvPr>
          <p:cNvSpPr txBox="1"/>
          <p:nvPr/>
        </p:nvSpPr>
        <p:spPr>
          <a:xfrm>
            <a:off x="2184214" y="2926272"/>
            <a:ext cx="8140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Lic. Madeley Ornelas Piña</a:t>
            </a:r>
          </a:p>
          <a:p>
            <a:r>
              <a:rPr lang="es-MX" b="1" dirty="0">
                <a:solidFill>
                  <a:srgbClr val="D65700"/>
                </a:solidFill>
                <a:latin typeface="helvetica" panose="020B0604020202020204" pitchFamily="34" charset="0"/>
              </a:rPr>
              <a:t>Titular de la Secretaría Técnica del Órgano Interno de Control</a:t>
            </a:r>
            <a:br>
              <a:rPr lang="es-MX" b="1" dirty="0">
                <a:solidFill>
                  <a:srgbClr val="D65700"/>
                </a:solidFill>
                <a:latin typeface="helvetica" panose="020B0604020202020204" pitchFamily="34" charset="0"/>
              </a:rPr>
            </a:br>
            <a:r>
              <a:rPr lang="es-MX" b="0" i="0" dirty="0">
                <a:solidFill>
                  <a:schemeClr val="bg2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Ayuntamiento Constitucional de Lagos de Moreno, Jalisco</a:t>
            </a:r>
          </a:p>
          <a:p>
            <a:endParaRPr lang="es-MX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endParaRPr lang="es-MX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A836904-E323-48F6-BE43-073C4993A780}"/>
              </a:ext>
            </a:extLst>
          </p:cNvPr>
          <p:cNvGrpSpPr/>
          <p:nvPr/>
        </p:nvGrpSpPr>
        <p:grpSpPr>
          <a:xfrm>
            <a:off x="2184214" y="4318453"/>
            <a:ext cx="9004298" cy="1815882"/>
            <a:chOff x="2362200" y="965716"/>
            <a:chExt cx="9004298" cy="1815882"/>
          </a:xfrm>
        </p:grpSpPr>
        <p:pic>
          <p:nvPicPr>
            <p:cNvPr id="19" name="Picture 7" descr="📧">
              <a:extLst>
                <a:ext uri="{FF2B5EF4-FFF2-40B4-BE49-F238E27FC236}">
                  <a16:creationId xmlns:a16="http://schemas.microsoft.com/office/drawing/2014/main" id="{2A776F7D-78F7-407D-85B8-EC79E20A5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133" y="1282354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📧">
              <a:extLst>
                <a:ext uri="{FF2B5EF4-FFF2-40B4-BE49-F238E27FC236}">
                  <a16:creationId xmlns:a16="http://schemas.microsoft.com/office/drawing/2014/main" id="{F50957DD-F112-49B4-B691-452D9FDEB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1591916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📍">
              <a:extLst>
                <a:ext uri="{FF2B5EF4-FFF2-40B4-BE49-F238E27FC236}">
                  <a16:creationId xmlns:a16="http://schemas.microsoft.com/office/drawing/2014/main" id="{49F0E92A-2B02-44D0-A766-E80E182A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210770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⌚">
              <a:extLst>
                <a:ext uri="{FF2B5EF4-FFF2-40B4-BE49-F238E27FC236}">
                  <a16:creationId xmlns:a16="http://schemas.microsoft.com/office/drawing/2014/main" id="{2E63AB1D-69C5-442A-8E48-46E9E82F7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241726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C04DEA0-D971-4FB0-89C9-088A22C16D1E}"/>
                </a:ext>
              </a:extLst>
            </p:cNvPr>
            <p:cNvSpPr txBox="1"/>
            <p:nvPr/>
          </p:nvSpPr>
          <p:spPr>
            <a:xfrm>
              <a:off x="2362200" y="965716"/>
              <a:ext cx="900429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✆    474 </a:t>
              </a:r>
              <a:r>
                <a:rPr lang="es-MX" altLang="es-MX" dirty="0">
                  <a:solidFill>
                    <a:srgbClr val="222222"/>
                  </a:solidFill>
                  <a:latin typeface="helvetica" panose="020B0604020202020204" pitchFamily="34" charset="0"/>
                </a:rPr>
                <a:t>74-1-13-88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</a:t>
              </a:r>
              <a:r>
                <a:rPr lang="es-MX" altLang="es-MX" u="sng" dirty="0">
                  <a:solidFill>
                    <a:srgbClr val="1155CC"/>
                  </a:solidFill>
                  <a:latin typeface="helvetica" panose="020B0604020202020204" pitchFamily="34" charset="0"/>
                </a:rPr>
                <a:t>oic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1155CC"/>
                  </a:solidFill>
                  <a:effectLst/>
                  <a:latin typeface="helvetica" panose="020B0604020202020204" pitchFamily="34" charset="0"/>
                  <a:hlinkClick r:id="rId6"/>
                </a:rPr>
                <a:t>@ldm.gob.mx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</a:t>
              </a:r>
              <a:r>
                <a:rPr lang="es-MX" altLang="es-MX" dirty="0">
                  <a:solidFill>
                    <a:srgbClr val="1155CC"/>
                  </a:solidFill>
                  <a:latin typeface="helvetica" panose="020B0604020202020204" pitchFamily="34" charset="0"/>
                  <a:hlinkClick r:id="rId6"/>
                </a:rPr>
                <a:t> controlinterno@ldm.gob.mx</a:t>
              </a:r>
              <a:endParaRPr lang="es-MX" altLang="es-MX" dirty="0">
                <a:solidFill>
                  <a:srgbClr val="1155CC"/>
                </a:solidFill>
                <a:latin typeface="helvetica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Calle </a:t>
              </a:r>
              <a:r>
                <a:rPr lang="es-MX" altLang="es-MX" dirty="0">
                  <a:solidFill>
                    <a:srgbClr val="222222"/>
                  </a:solidFill>
                  <a:latin typeface="helvetica" panose="020B0604020202020204" pitchFamily="34" charset="0"/>
                </a:rPr>
                <a:t>Luis Moreno 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#286, col. Centro, Lagos de Moreno, Jalisco.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9BBE2D0-E560-47E4-981D-FA7DE1040889}"/>
              </a:ext>
            </a:extLst>
          </p:cNvPr>
          <p:cNvSpPr/>
          <p:nvPr/>
        </p:nvSpPr>
        <p:spPr>
          <a:xfrm>
            <a:off x="2319680" y="5760014"/>
            <a:ext cx="304800" cy="304800"/>
          </a:xfrm>
          <a:prstGeom prst="rect">
            <a:avLst/>
          </a:prstGeom>
          <a:solidFill>
            <a:srgbClr val="BFDDAB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6DB1E1-B6F4-4D30-85D3-141AD5963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" y="1364812"/>
            <a:ext cx="2166814" cy="21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5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9963F7-7437-47FA-8BE8-8056A522E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791855-350D-4E44-99FC-4B0D44094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E00782-DF7D-4805-A22C-C26171A6E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9443" r="21852" b="6288"/>
          <a:stretch/>
        </p:blipFill>
        <p:spPr>
          <a:xfrm>
            <a:off x="4875859" y="278295"/>
            <a:ext cx="2440282" cy="28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12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9FC5645-7D78-44E0-B853-9AADF0295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5D237AC-6F40-4FAA-BE3A-67EAB73A0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A1E8325-C584-4E89-A513-87F718A2F7CA}"/>
              </a:ext>
            </a:extLst>
          </p:cNvPr>
          <p:cNvSpPr/>
          <p:nvPr/>
        </p:nvSpPr>
        <p:spPr>
          <a:xfrm>
            <a:off x="291548" y="1510748"/>
            <a:ext cx="3313043" cy="1126434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No cumplir con las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funciones, atribuciones y comisiones </a:t>
            </a:r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encomendadas.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BA7F7D-01E4-4171-A0A7-6FB2B69D4AF8}"/>
              </a:ext>
            </a:extLst>
          </p:cNvPr>
          <p:cNvSpPr/>
          <p:nvPr/>
        </p:nvSpPr>
        <p:spPr>
          <a:xfrm>
            <a:off x="3896139" y="1510748"/>
            <a:ext cx="3313043" cy="1126434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No denunciar</a:t>
            </a:r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 los actos u omisiones que en ejercicio de sus funciones llegare a advertir, que puedan constituir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faltas administrativas.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099F44-C46A-4765-AC1C-090BBD6D81FA}"/>
              </a:ext>
            </a:extLst>
          </p:cNvPr>
          <p:cNvSpPr/>
          <p:nvPr/>
        </p:nvSpPr>
        <p:spPr>
          <a:xfrm>
            <a:off x="7500730" y="1497496"/>
            <a:ext cx="4572000" cy="1126434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No atender las instrucciones </a:t>
            </a:r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de sus superiores, siempre que sean acordes con las disposiciones relacionadas con el servicio público.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D366A38-B27E-4CF9-BC18-16E2A1E6B1A4}"/>
              </a:ext>
            </a:extLst>
          </p:cNvPr>
          <p:cNvSpPr/>
          <p:nvPr/>
        </p:nvSpPr>
        <p:spPr>
          <a:xfrm>
            <a:off x="291548" y="2988367"/>
            <a:ext cx="3313043" cy="1126434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No presentar en tiempo y  forma las 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declaraciones de situación patrimonial y de intereses</a:t>
            </a:r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96C100-5B43-4C07-AD7C-B53DEE9B7FE8}"/>
              </a:ext>
            </a:extLst>
          </p:cNvPr>
          <p:cNvSpPr/>
          <p:nvPr/>
        </p:nvSpPr>
        <p:spPr>
          <a:xfrm>
            <a:off x="3896139" y="2994994"/>
            <a:ext cx="3313043" cy="1126434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No supervisar que los Servidores Públicos sujetos a su dirección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cumplan con sus atribuciones</a:t>
            </a:r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386233A-F172-4CDC-A4F8-AB3CA8AB41FD}"/>
              </a:ext>
            </a:extLst>
          </p:cNvPr>
          <p:cNvSpPr/>
          <p:nvPr/>
        </p:nvSpPr>
        <p:spPr>
          <a:xfrm>
            <a:off x="7500729" y="2968492"/>
            <a:ext cx="4572001" cy="1126434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No colaborar en los procedimientos </a:t>
            </a:r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judiciales y administrativos en los que sea parte.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00DCBC-227E-4FB0-AA88-79A4595A26D8}"/>
              </a:ext>
            </a:extLst>
          </p:cNvPr>
          <p:cNvSpPr/>
          <p:nvPr/>
        </p:nvSpPr>
        <p:spPr>
          <a:xfrm>
            <a:off x="291548" y="4465986"/>
            <a:ext cx="3313043" cy="1285446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No rendir cuentas </a:t>
            </a:r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sobre el ejercicio de las funciones, en términos de las normas aplicables.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6E6F047-06B8-46BD-85E0-444D0CFAE429}"/>
              </a:ext>
            </a:extLst>
          </p:cNvPr>
          <p:cNvSpPr/>
          <p:nvPr/>
        </p:nvSpPr>
        <p:spPr>
          <a:xfrm>
            <a:off x="3896138" y="4465986"/>
            <a:ext cx="3313043" cy="1285446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No cerciorarse antes de la celebración de contratos que no exista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conflicto de intereses.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0C25AC1-2516-40D6-8542-A5DD908DBD72}"/>
              </a:ext>
            </a:extLst>
          </p:cNvPr>
          <p:cNvSpPr/>
          <p:nvPr/>
        </p:nvSpPr>
        <p:spPr>
          <a:xfrm>
            <a:off x="7500729" y="4465995"/>
            <a:ext cx="4572001" cy="1285447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rgbClr val="333740"/>
                </a:solidFill>
                <a:latin typeface="Bahnschrift Condensed" panose="020B0502040204020203" pitchFamily="34" charset="0"/>
              </a:rPr>
              <a:t>Incumplir con registrar, integrar, custodiar y cuidar la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documentación e información </a:t>
            </a:r>
            <a:r>
              <a:rPr lang="es-MX" dirty="0">
                <a:solidFill>
                  <a:srgbClr val="333740"/>
                </a:solidFill>
                <a:latin typeface="Bahnschrift Condensed" panose="020B0502040204020203" pitchFamily="34" charset="0"/>
              </a:rPr>
              <a:t>que tenga bajo su responsabilidad, así como impedir o evitar su uso, divulgación, sustracción, destrucción, ocultamiento o inutilización indebidos.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529DF8-FD40-4574-BC88-F913256A7625}"/>
              </a:ext>
            </a:extLst>
          </p:cNvPr>
          <p:cNvSpPr txBox="1"/>
          <p:nvPr/>
        </p:nvSpPr>
        <p:spPr>
          <a:xfrm>
            <a:off x="119270" y="5925223"/>
            <a:ext cx="11489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 49 de la Ley General de Responsabilidades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373412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FBC8317D-E0E4-4992-9778-885B7A2F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C67F2815-5ABE-473D-814A-FD253C3F9071}"/>
              </a:ext>
            </a:extLst>
          </p:cNvPr>
          <p:cNvSpPr txBox="1"/>
          <p:nvPr/>
        </p:nvSpPr>
        <p:spPr>
          <a:xfrm>
            <a:off x="351183" y="6157782"/>
            <a:ext cx="11489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 48 de la Ley de Responsabilidades Políticas y Administrativas del Estado de Jalisco.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2449C902-87A7-4324-9FC0-002F28E37C29}"/>
              </a:ext>
            </a:extLst>
          </p:cNvPr>
          <p:cNvSpPr/>
          <p:nvPr/>
        </p:nvSpPr>
        <p:spPr>
          <a:xfrm>
            <a:off x="1146313" y="1504418"/>
            <a:ext cx="4810539" cy="954156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cumplir con la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máxima diligencia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el servicio que le sea encomendado.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AD135DF-A606-4EDA-B394-D45B02AF6AC9}"/>
              </a:ext>
            </a:extLst>
          </p:cNvPr>
          <p:cNvSpPr/>
          <p:nvPr/>
        </p:nvSpPr>
        <p:spPr>
          <a:xfrm>
            <a:off x="6142381" y="1504418"/>
            <a:ext cx="4810539" cy="954156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observar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buena conducta, tratando con respeto, diligencia, imparcialidad y rectitud 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a las personas con que tenga relación, con motivo de sus funciones.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3DE7EA3-43C8-424D-96EA-31889B41A087}"/>
              </a:ext>
            </a:extLst>
          </p:cNvPr>
          <p:cNvSpPr/>
          <p:nvPr/>
        </p:nvSpPr>
        <p:spPr>
          <a:xfrm>
            <a:off x="1146313" y="2626227"/>
            <a:ext cx="4810539" cy="1397956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observar en la dirección de sus inferiores jerárquicos las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debidas reglas del trato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y abstenerse de incurrir en agravio o abuso.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52A661D-120D-4B94-A5DF-262FBD4F49E0}"/>
              </a:ext>
            </a:extLst>
          </p:cNvPr>
          <p:cNvSpPr/>
          <p:nvPr/>
        </p:nvSpPr>
        <p:spPr>
          <a:xfrm>
            <a:off x="6142380" y="2626227"/>
            <a:ext cx="4810539" cy="1397956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observar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respeto y subordinación con sus superiores jerárquicos,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cumpliendo las disposiciones que éstos dicten, en el ejercicio de sus atribuciones.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1AF8312-5184-49F1-8AED-3EB4B346452B}"/>
              </a:ext>
            </a:extLst>
          </p:cNvPr>
          <p:cNvSpPr/>
          <p:nvPr/>
        </p:nvSpPr>
        <p:spPr>
          <a:xfrm>
            <a:off x="6142380" y="4132199"/>
            <a:ext cx="4810539" cy="2025583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No recibir, al entrar en posesión del cargo, los recursos y documentos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referidos anteriormente, debiendo verificar que correspondan al contenido del acta circunstanciada, los inventarios, informes y demás documentación anexa.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5776B57-C7A6-4D0C-8D2C-B6068A888E03}"/>
              </a:ext>
            </a:extLst>
          </p:cNvPr>
          <p:cNvSpPr/>
          <p:nvPr/>
        </p:nvSpPr>
        <p:spPr>
          <a:xfrm>
            <a:off x="1146313" y="4122334"/>
            <a:ext cx="4810539" cy="2025583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Omitir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entregar formalmente a quien le sustituya en el cargo,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o a la persona que para tal efecto designe el superior jerárquico, los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recursos patrimoniales 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que haya tenido a su disposición, así como los </a:t>
            </a:r>
            <a:r>
              <a:rPr lang="es-MX" sz="20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documentos y una relación de los asuntos relacionados 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con sus funciones.</a:t>
            </a:r>
          </a:p>
        </p:txBody>
      </p:sp>
    </p:spTree>
    <p:extLst>
      <p:ext uri="{BB962C8B-B14F-4D97-AF65-F5344CB8AC3E}">
        <p14:creationId xmlns:p14="http://schemas.microsoft.com/office/powerpoint/2010/main" val="137488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EB0A2BAF-158C-423D-84DB-E10C803E7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3F87DD0-C865-4261-A0A0-4C1D8E57190B}"/>
              </a:ext>
            </a:extLst>
          </p:cNvPr>
          <p:cNvSpPr/>
          <p:nvPr/>
        </p:nvSpPr>
        <p:spPr>
          <a:xfrm>
            <a:off x="563218" y="1510745"/>
            <a:ext cx="3538330" cy="1650141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respetar el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derecho de petición de los particulares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en los términos del artículo 8 de la Constitución Política de los Estados Unidos Mexicanos.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81106C4-5BFF-405F-B5FC-45EE837A9C33}"/>
              </a:ext>
            </a:extLst>
          </p:cNvPr>
          <p:cNvSpPr/>
          <p:nvPr/>
        </p:nvSpPr>
        <p:spPr>
          <a:xfrm>
            <a:off x="4326835" y="1510746"/>
            <a:ext cx="3538330" cy="1650141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Utilizar los vehículos propiedad del ente público fuera del horario de trabajo del servidor público 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o en actividades distintas a las que requiere la naturaleza del empleo, cargo o comisión.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0B7BE80-3C96-4D75-AEE6-FB3AE082441C}"/>
              </a:ext>
            </a:extLst>
          </p:cNvPr>
          <p:cNvSpPr/>
          <p:nvPr/>
        </p:nvSpPr>
        <p:spPr>
          <a:xfrm>
            <a:off x="8090452" y="1510746"/>
            <a:ext cx="3538330" cy="1650141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atender la colaboración,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requerimientos y apercibimient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os que les hagan las dependencias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estatales, federales, municipales.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E6D272B-5102-4CCC-B872-B16B64AE3FEA}"/>
              </a:ext>
            </a:extLst>
          </p:cNvPr>
          <p:cNvSpPr/>
          <p:nvPr/>
        </p:nvSpPr>
        <p:spPr>
          <a:xfrm>
            <a:off x="563218" y="3357891"/>
            <a:ext cx="3538330" cy="1126435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respetar el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derecho a la formulación de quejas y denuncias.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D65D8F5-AF93-4685-B688-EF073FA16495}"/>
              </a:ext>
            </a:extLst>
          </p:cNvPr>
          <p:cNvSpPr/>
          <p:nvPr/>
        </p:nvSpPr>
        <p:spPr>
          <a:xfrm>
            <a:off x="4326835" y="3357892"/>
            <a:ext cx="3538330" cy="1126435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responder las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recomendaciones que les presente la Comisión Estatal de Derechos Humanos.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51CABCC-CD57-439B-9AAD-408CD5355C73}"/>
              </a:ext>
            </a:extLst>
          </p:cNvPr>
          <p:cNvSpPr/>
          <p:nvPr/>
        </p:nvSpPr>
        <p:spPr>
          <a:xfrm>
            <a:off x="8090452" y="3357892"/>
            <a:ext cx="3538330" cy="1126435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No observar el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código de ética </a:t>
            </a:r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emitido por el órgano interno de control.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4BD7027-76F9-412B-831C-4151D5E79788}"/>
              </a:ext>
            </a:extLst>
          </p:cNvPr>
          <p:cNvSpPr/>
          <p:nvPr/>
        </p:nvSpPr>
        <p:spPr>
          <a:xfrm>
            <a:off x="563218" y="4681331"/>
            <a:ext cx="3538330" cy="1126435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Omitir observar, respetar y aplicar las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reglas para el ahorro, gasto eficiente, racional y honesto  de los recursos públicos.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8D01774-E6A3-4B68-BED9-79E1CFA56828}"/>
              </a:ext>
            </a:extLst>
          </p:cNvPr>
          <p:cNvSpPr/>
          <p:nvPr/>
        </p:nvSpPr>
        <p:spPr>
          <a:xfrm>
            <a:off x="4326835" y="4681332"/>
            <a:ext cx="3538330" cy="1126435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Cometer actos u omisiones en el ejercicio de su encargo, considerados como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tipos o modalidades de violencia en razón de género.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1AFAC9C6-16F4-467D-A615-F1C1733BF90B}"/>
              </a:ext>
            </a:extLst>
          </p:cNvPr>
          <p:cNvSpPr/>
          <p:nvPr/>
        </p:nvSpPr>
        <p:spPr>
          <a:xfrm>
            <a:off x="8090452" y="4681332"/>
            <a:ext cx="3538330" cy="1126435"/>
          </a:xfrm>
          <a:prstGeom prst="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Realizar, tolerar o permitir </a:t>
            </a:r>
            <a:r>
              <a:rPr lang="es-MX" sz="2000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actos de acoso u hostigamiento laboral.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AA7B074-8616-455B-A315-15084B446110}"/>
              </a:ext>
            </a:extLst>
          </p:cNvPr>
          <p:cNvSpPr txBox="1"/>
          <p:nvPr/>
        </p:nvSpPr>
        <p:spPr>
          <a:xfrm>
            <a:off x="351183" y="6004771"/>
            <a:ext cx="11489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 48 de la Ley de Responsabilidades Políticas y Administrativas del Estado de Jalisco.</a:t>
            </a:r>
          </a:p>
        </p:txBody>
      </p:sp>
    </p:spTree>
    <p:extLst>
      <p:ext uri="{BB962C8B-B14F-4D97-AF65-F5344CB8AC3E}">
        <p14:creationId xmlns:p14="http://schemas.microsoft.com/office/powerpoint/2010/main" val="88183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9F9280-3E72-43C2-9BA9-36ED837C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F3FA95-79F0-4F72-AAF2-703C22644A14}"/>
              </a:ext>
            </a:extLst>
          </p:cNvPr>
          <p:cNvSpPr txBox="1"/>
          <p:nvPr/>
        </p:nvSpPr>
        <p:spPr>
          <a:xfrm>
            <a:off x="4545495" y="1683026"/>
            <a:ext cx="3101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Bahnschrift Condensed" panose="020B0502040204020203" pitchFamily="34" charset="0"/>
              </a:rPr>
              <a:t>ÓRGANO INTERNO DE CONTROL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FA04EB-43AE-42C9-822C-779E52F3B7FE}"/>
              </a:ext>
            </a:extLst>
          </p:cNvPr>
          <p:cNvSpPr txBox="1"/>
          <p:nvPr/>
        </p:nvSpPr>
        <p:spPr>
          <a:xfrm>
            <a:off x="430695" y="4035288"/>
            <a:ext cx="3101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Bahnschrift Condensed" panose="020B0502040204020203" pitchFamily="34" charset="0"/>
              </a:rPr>
              <a:t>SECRETARÍA TÉCNICA DEL ÓRGANO INTERNO DE CONTROL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392BB1-6B5B-4CE5-BD41-FC72F060173D}"/>
              </a:ext>
            </a:extLst>
          </p:cNvPr>
          <p:cNvSpPr txBox="1"/>
          <p:nvPr/>
        </p:nvSpPr>
        <p:spPr>
          <a:xfrm>
            <a:off x="4545494" y="4219953"/>
            <a:ext cx="3101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Bahnschrift Condensed" panose="020B0502040204020203" pitchFamily="34" charset="0"/>
              </a:rPr>
              <a:t>DIRECCIÓN DE DENUNCIAS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DFA437-54A6-447B-AD63-CA1D8F1B4801}"/>
              </a:ext>
            </a:extLst>
          </p:cNvPr>
          <p:cNvSpPr txBox="1"/>
          <p:nvPr/>
        </p:nvSpPr>
        <p:spPr>
          <a:xfrm>
            <a:off x="8421756" y="3789066"/>
            <a:ext cx="3491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Bahnschrift Condensed" panose="020B0502040204020203" pitchFamily="34" charset="0"/>
              </a:rPr>
              <a:t>DIRECCIÓN DE RESPONSABILIDADES ADMINISTRATIVAS Y CONTRATACIONES PÚBLICAS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94B281-1A95-4433-8963-788D14B97951}"/>
              </a:ext>
            </a:extLst>
          </p:cNvPr>
          <p:cNvSpPr txBox="1"/>
          <p:nvPr/>
        </p:nvSpPr>
        <p:spPr>
          <a:xfrm>
            <a:off x="7381460" y="3001040"/>
            <a:ext cx="349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hnschrift Condensed" panose="020B0502040204020203" pitchFamily="34" charset="0"/>
              </a:rPr>
              <a:t>Mtro. Benjamín Pérez Luna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E0C5E5-4D31-47E6-904F-8BEAC9D25A18}"/>
              </a:ext>
            </a:extLst>
          </p:cNvPr>
          <p:cNvSpPr txBox="1"/>
          <p:nvPr/>
        </p:nvSpPr>
        <p:spPr>
          <a:xfrm>
            <a:off x="397564" y="5962900"/>
            <a:ext cx="349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hnschrift Condensed" panose="020B0502040204020203" pitchFamily="34" charset="0"/>
              </a:rPr>
              <a:t>Lic. Madeley Ornelas Piña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92040A-6558-406E-AE10-3B27048A1801}"/>
              </a:ext>
            </a:extLst>
          </p:cNvPr>
          <p:cNvSpPr txBox="1"/>
          <p:nvPr/>
        </p:nvSpPr>
        <p:spPr>
          <a:xfrm>
            <a:off x="4548807" y="5962899"/>
            <a:ext cx="349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hnschrift Condensed" panose="020B0502040204020203" pitchFamily="34" charset="0"/>
              </a:rPr>
              <a:t>Lic. Eduardo Ortega Clemente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89194E-7DF4-476B-B5F4-C7E3D43D13A6}"/>
              </a:ext>
            </a:extLst>
          </p:cNvPr>
          <p:cNvSpPr txBox="1"/>
          <p:nvPr/>
        </p:nvSpPr>
        <p:spPr>
          <a:xfrm>
            <a:off x="8438320" y="5808822"/>
            <a:ext cx="363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ahnschrift Condensed" panose="020B0502040204020203" pitchFamily="34" charset="0"/>
              </a:rPr>
              <a:t>Lic. María de Jesús Macias Espinosa</a:t>
            </a:r>
          </a:p>
        </p:txBody>
      </p:sp>
    </p:spTree>
    <p:extLst>
      <p:ext uri="{BB962C8B-B14F-4D97-AF65-F5344CB8AC3E}">
        <p14:creationId xmlns:p14="http://schemas.microsoft.com/office/powerpoint/2010/main" val="2304790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2D88E7A-D405-4960-9243-BA27E233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8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F7DF944-C886-427A-92A1-52A861F6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4916577-0AA4-47E0-A36C-88D49E17E2CC}"/>
              </a:ext>
            </a:extLst>
          </p:cNvPr>
          <p:cNvSpPr/>
          <p:nvPr/>
        </p:nvSpPr>
        <p:spPr>
          <a:xfrm>
            <a:off x="208239" y="1780689"/>
            <a:ext cx="5887761" cy="1517830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COHECHO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Incurrirá en cohecho el servidor público que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exija, acepte, obtenga o pretenda obtener, por sí o a través de terceros, </a:t>
            </a:r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con motivo de sus funciones, cualquier beneficio no comprendido en su remuneración como servidor público.</a:t>
            </a:r>
            <a:endParaRPr lang="es-MX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68E2996-3C53-41FF-B402-449906EB8CE7}"/>
              </a:ext>
            </a:extLst>
          </p:cNvPr>
          <p:cNvSpPr/>
          <p:nvPr/>
        </p:nvSpPr>
        <p:spPr>
          <a:xfrm>
            <a:off x="6298472" y="1780689"/>
            <a:ext cx="5647504" cy="1517830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PECULADO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Cometerá peculado el servidor público que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autorice, solicite o realice actos para el uso o apropiación de recursos públicos</a:t>
            </a:r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sean materiales, humanos o financieros, sin fundamento jurídico.</a:t>
            </a:r>
            <a:endParaRPr lang="es-MX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635FDCC-5434-4A33-A099-94ADE562F657}"/>
              </a:ext>
            </a:extLst>
          </p:cNvPr>
          <p:cNvSpPr/>
          <p:nvPr/>
        </p:nvSpPr>
        <p:spPr>
          <a:xfrm>
            <a:off x="6358900" y="4133402"/>
            <a:ext cx="5569888" cy="1749287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ABUSO DE FUNCIONES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Bahnschrift Condensed" panose="020B0502040204020203" pitchFamily="34" charset="0"/>
              </a:rPr>
              <a:t>Incurrirá en abuso de funciones el servidor público que </a:t>
            </a:r>
            <a:r>
              <a:rPr lang="es-MX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ejerza atribuciones que no tenga conferidas o se valga de las que tenga, para realizar o inducir actos u omisiones arbitrarios</a:t>
            </a:r>
            <a:r>
              <a:rPr lang="es-MX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para generar beneficios o causar perjuicio a alguna persona o al servicio público.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8970027-4E85-41F1-A3C1-3B602E9D3ADC}"/>
              </a:ext>
            </a:extLst>
          </p:cNvPr>
          <p:cNvSpPr/>
          <p:nvPr/>
        </p:nvSpPr>
        <p:spPr>
          <a:xfrm>
            <a:off x="323328" y="4106898"/>
            <a:ext cx="5772360" cy="1749287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DESVÍO DE RECURSOS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Será responsable de desvío de recursos públicos el servidor público que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autorice, solicite o realice actos para la asignación o desvío </a:t>
            </a:r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 recursos públicos, materiales, humanos o financieros, sin fundamento jurídico.</a:t>
            </a:r>
            <a:endParaRPr lang="es-MX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AF7B5FA-92BE-4CEB-9F01-E38BB13E8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590" y="1005571"/>
            <a:ext cx="1222646" cy="124276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6E54F2B-CF4B-4ECF-9320-80E41E652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737" y="1004128"/>
            <a:ext cx="1271239" cy="129216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2" descr="▷ Qué Es El Delito De Peculado | 【2022】">
            <a:extLst>
              <a:ext uri="{FF2B5EF4-FFF2-40B4-BE49-F238E27FC236}">
                <a16:creationId xmlns:a16="http://schemas.microsoft.com/office/drawing/2014/main" id="{A27F0DAB-85BC-40BF-8451-1BDDCE6B8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/>
          <a:stretch/>
        </p:blipFill>
        <p:spPr bwMode="auto">
          <a:xfrm>
            <a:off x="5028754" y="3341232"/>
            <a:ext cx="1265286" cy="128163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▷ Qué Es El Delito De Peculado | 【2022】">
            <a:extLst>
              <a:ext uri="{FF2B5EF4-FFF2-40B4-BE49-F238E27FC236}">
                <a16:creationId xmlns:a16="http://schemas.microsoft.com/office/drawing/2014/main" id="{62FE4FAD-8A28-42BC-93D1-AACD8BD0B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2"/>
          <a:stretch/>
        </p:blipFill>
        <p:spPr bwMode="auto">
          <a:xfrm>
            <a:off x="10740291" y="3341232"/>
            <a:ext cx="1275671" cy="129215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454BB4F-78B0-4C0F-A77C-25FB654AEFF5}"/>
              </a:ext>
            </a:extLst>
          </p:cNvPr>
          <p:cNvSpPr txBox="1"/>
          <p:nvPr/>
        </p:nvSpPr>
        <p:spPr>
          <a:xfrm>
            <a:off x="928937" y="6194352"/>
            <a:ext cx="10536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Artículos del 51 al 64 de la Ley General de Responsabilidades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4060859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014B26-DF76-4C98-89A0-E6B3CB22C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F843219-FE32-49CB-8966-4D0A028FBF00}"/>
              </a:ext>
            </a:extLst>
          </p:cNvPr>
          <p:cNvSpPr/>
          <p:nvPr/>
        </p:nvSpPr>
        <p:spPr>
          <a:xfrm>
            <a:off x="675861" y="2352810"/>
            <a:ext cx="5168348" cy="2888974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CONTRATACIÓN INDEBIDA</a:t>
            </a:r>
          </a:p>
          <a:p>
            <a:pPr algn="just"/>
            <a:r>
              <a:rPr lang="es-ES_tradnl" dirty="0">
                <a:solidFill>
                  <a:schemeClr val="tx1"/>
                </a:solidFill>
                <a:latin typeface="Bahnschrift Condensed" panose="020B0502040204020203" pitchFamily="34" charset="0"/>
              </a:rPr>
              <a:t>Incurre en esta falta el servidor público que </a:t>
            </a:r>
            <a:r>
              <a:rPr lang="es-ES_tradnl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autorice cualquier tipo de contratación, así como la selección, nombramiento o designación, de quien se encuentre impedido </a:t>
            </a:r>
            <a:r>
              <a:rPr lang="es-ES_tradnl" dirty="0">
                <a:solidFill>
                  <a:schemeClr val="tx1"/>
                </a:solidFill>
                <a:latin typeface="Bahnschrift Condensed" panose="020B0502040204020203" pitchFamily="34" charset="0"/>
              </a:rPr>
              <a:t>por disposición legal o inhabilitado por resolución de autoridad competente para ocupar un empleo, cargo o comisión en el servicio público.</a:t>
            </a:r>
            <a:endParaRPr lang="es-ES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2037CC4-37A9-4FAA-B695-000F8968E7BE}"/>
              </a:ext>
            </a:extLst>
          </p:cNvPr>
          <p:cNvSpPr/>
          <p:nvPr/>
        </p:nvSpPr>
        <p:spPr>
          <a:xfrm>
            <a:off x="6347791" y="2352810"/>
            <a:ext cx="5168348" cy="2888974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ENRIQUECIMIENTO OCULTO U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OCULTAMIENTO DE CONFLICTO DE INTERÉS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Es cometido por el servidor público que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falte a la veracidad en la presentación de las declaraciones de situación patrimonial o de intereses</a:t>
            </a:r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que tenga como fin ocultar el incremento en su patrimonio o el uso y disfrute de bienes o servicios que no sea explicable o justificable, o un Conflicto de Interés.</a:t>
            </a:r>
            <a:endParaRPr lang="es-MX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CD55C6-BDFE-4C78-B2AB-6081EABDE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48" y="1252880"/>
            <a:ext cx="1711843" cy="1742111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8583CD-D91D-4209-BA37-FED08C092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4060" y="4791963"/>
            <a:ext cx="2070009" cy="1916097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44762F6-198A-49A0-8617-FA1B849ED2C1}"/>
              </a:ext>
            </a:extLst>
          </p:cNvPr>
          <p:cNvSpPr txBox="1"/>
          <p:nvPr/>
        </p:nvSpPr>
        <p:spPr>
          <a:xfrm>
            <a:off x="-104732" y="5713312"/>
            <a:ext cx="10536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Artículos del 51 al 64 de la Ley General de Responsabilidades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1365895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531D7B-C23F-4B85-9356-041CE1B3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AB5204E-185D-46CB-A753-D920D30BC5D4}"/>
              </a:ext>
            </a:extLst>
          </p:cNvPr>
          <p:cNvSpPr/>
          <p:nvPr/>
        </p:nvSpPr>
        <p:spPr>
          <a:xfrm>
            <a:off x="2060711" y="1404731"/>
            <a:ext cx="9833113" cy="1573696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ENCUBRIMIENTO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Será responsable de encubrimiento el servidor público que en el ejercicio de sus funciones llegare a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advertir actos u omisiones que pudieren constituir faltas administrativas</a:t>
            </a:r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y que realice alguna conducta para su ocultamiento.</a:t>
            </a:r>
            <a:endParaRPr lang="es-MX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s-MX" sz="1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02F1D4B-CD0B-4331-9236-91937992EAE4}"/>
              </a:ext>
            </a:extLst>
          </p:cNvPr>
          <p:cNvSpPr/>
          <p:nvPr/>
        </p:nvSpPr>
        <p:spPr>
          <a:xfrm>
            <a:off x="2060708" y="3242848"/>
            <a:ext cx="9833113" cy="1573696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NEPOTISMO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Lo cometerá el servidor público que, valiéndose de las atribuciones o facultades de su cargo designe,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nombre o intervenga para que se contrate como personal de confianza, de estructura, de base o por honorarios en el ente público </a:t>
            </a:r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en que ejerza sus funciones,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a personas con las que tenga lazos de parentesco por consanguinidad hasta el cuarto grado</a:t>
            </a:r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de afinidad hasta el segundo grado, o vínculo de matrimonio o concubinato.</a:t>
            </a:r>
            <a:endParaRPr lang="es-MX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39E0C30-949F-4232-9644-5DD02028E2AA}"/>
              </a:ext>
            </a:extLst>
          </p:cNvPr>
          <p:cNvSpPr/>
          <p:nvPr/>
        </p:nvSpPr>
        <p:spPr>
          <a:xfrm>
            <a:off x="2060709" y="5080966"/>
            <a:ext cx="9833113" cy="1573696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DESACATO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Bahnschrift Condensed" panose="020B0502040204020203" pitchFamily="34" charset="0"/>
              </a:rPr>
              <a:t>Cometerá desacato el servidor público que, tratándose de requerimientos o resoluciones de autoridades fiscalizadoras, de control interno, judiciales, electorales o en materia de defensa de los derechos humanos o cualquier otra competente, </a:t>
            </a:r>
            <a:r>
              <a:rPr lang="es-ES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proporcione información falsa, así como no dé respuesta alguna, retrase deliberadamente y sin justificación la entrega de la información.</a:t>
            </a:r>
            <a:endParaRPr lang="es-MX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5943C5-4B5D-4B63-AD8E-359167CF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31" y="1367953"/>
            <a:ext cx="1709649" cy="164725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BDBF20-BA2D-4570-A3E4-D5C90A381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2" y="3091226"/>
            <a:ext cx="1676545" cy="17253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0DBB73-CC60-473D-A92A-5CC3A48A3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65" y="5050424"/>
            <a:ext cx="1682215" cy="1573696"/>
          </a:xfrm>
          <a:prstGeom prst="ellipse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97AD0F2-0507-49B9-81A7-D146314A6DF0}"/>
              </a:ext>
            </a:extLst>
          </p:cNvPr>
          <p:cNvSpPr txBox="1"/>
          <p:nvPr/>
        </p:nvSpPr>
        <p:spPr>
          <a:xfrm>
            <a:off x="6405399" y="1060177"/>
            <a:ext cx="5935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Artículos del 51 al 64 de la Ley General de Responsabilidades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142726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BE1DEA-09DF-470E-AF08-10085DCF1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6EC0E2D-B1FD-480F-B334-FFC647DD3F21}"/>
              </a:ext>
            </a:extLst>
          </p:cNvPr>
          <p:cNvSpPr txBox="1"/>
          <p:nvPr/>
        </p:nvSpPr>
        <p:spPr>
          <a:xfrm>
            <a:off x="3279915" y="2114393"/>
            <a:ext cx="8315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ADMINISTRATIVAS GRAVES: </a:t>
            </a:r>
          </a:p>
          <a:p>
            <a:pPr algn="just"/>
            <a:r>
              <a:rPr lang="es-MX" sz="2400" dirty="0">
                <a:latin typeface="Bahnschrift Condensed" panose="020B0502040204020203" pitchFamily="34" charset="0"/>
              </a:rPr>
              <a:t>Corresponde al </a:t>
            </a:r>
            <a:r>
              <a:rPr lang="es-MX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Tribunal de Justicia Administrativa del Estado de Jalisco</a:t>
            </a:r>
            <a:r>
              <a:rPr lang="es-MX" sz="2400" dirty="0">
                <a:latin typeface="Bahnschrift Condensed" panose="020B0502040204020203" pitchFamily="34" charset="0"/>
              </a:rPr>
              <a:t>, resolver sobre la imposición de sanciones por la comisión de estas faltas.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C22A33-5900-48BA-B579-29E344189DA8}"/>
              </a:ext>
            </a:extLst>
          </p:cNvPr>
          <p:cNvSpPr txBox="1"/>
          <p:nvPr/>
        </p:nvSpPr>
        <p:spPr>
          <a:xfrm>
            <a:off x="795129" y="4190761"/>
            <a:ext cx="86536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ADMINISTRATIVAS NO GRAVES: </a:t>
            </a:r>
          </a:p>
          <a:p>
            <a:pPr algn="just"/>
            <a:r>
              <a:rPr lang="es-MX" sz="2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Las faltas administrativas de los Servidores Públicos consideradas como no graves, corresponde a las Secretarías y a los </a:t>
            </a:r>
            <a:r>
              <a:rPr lang="es-MX" sz="2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Órganos internos de control</a:t>
            </a:r>
            <a:r>
              <a:rPr lang="es-MX" sz="22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,</a:t>
            </a:r>
            <a:r>
              <a:rPr lang="es-MX" sz="2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emitir la sanción correspondiente. </a:t>
            </a:r>
          </a:p>
        </p:txBody>
      </p:sp>
    </p:spTree>
    <p:extLst>
      <p:ext uri="{BB962C8B-B14F-4D97-AF65-F5344CB8AC3E}">
        <p14:creationId xmlns:p14="http://schemas.microsoft.com/office/powerpoint/2010/main" val="2550874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3494E2-5244-495A-9629-C9323746D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FC39DC2-C534-4264-98D6-B718B92A3DF9}"/>
              </a:ext>
            </a:extLst>
          </p:cNvPr>
          <p:cNvSpPr/>
          <p:nvPr/>
        </p:nvSpPr>
        <p:spPr>
          <a:xfrm>
            <a:off x="448541" y="1850935"/>
            <a:ext cx="112949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Para el caso de  las faltas administrativas </a:t>
            </a:r>
            <a:r>
              <a:rPr lang="es-MX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NO GRAVES</a:t>
            </a:r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, las facultades de las Secretarías o de los Órganos internos de control para imponer las sanciones prescribirán en </a:t>
            </a:r>
            <a:r>
              <a:rPr lang="es-MX" sz="32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3 AÑOS</a:t>
            </a:r>
            <a:r>
              <a:rPr lang="es-MX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, </a:t>
            </a:r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contados a partir del día siguiente al que se hubieren cometido las infracciones, o a partir del momento en que hubieren cesado. </a:t>
            </a:r>
          </a:p>
          <a:p>
            <a:endParaRPr lang="es-MX" sz="3200" dirty="0">
              <a:solidFill>
                <a:srgbClr val="333740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Cuando se trate de faltas administrativas </a:t>
            </a:r>
            <a:r>
              <a:rPr lang="es-MX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GRAVES</a:t>
            </a:r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 el plazo de prescripción será de </a:t>
            </a:r>
            <a:r>
              <a:rPr lang="es-MX" sz="32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7 AÑOS</a:t>
            </a:r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, contados en los mismos términos del párrafo anterior</a:t>
            </a:r>
            <a:r>
              <a:rPr lang="es-MX" sz="36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10CA850E-4ED2-4BEC-BA15-B4D3092F8684}"/>
              </a:ext>
            </a:extLst>
          </p:cNvPr>
          <p:cNvSpPr/>
          <p:nvPr/>
        </p:nvSpPr>
        <p:spPr>
          <a:xfrm>
            <a:off x="3577967" y="5817531"/>
            <a:ext cx="8614033" cy="6748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 74 de la Ley General de Responsabilidades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1889043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B3921E-7D3F-465D-B817-86FD2B9D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5416790-CF72-4282-AFB1-5D91F9A07AB8}"/>
              </a:ext>
            </a:extLst>
          </p:cNvPr>
          <p:cNvSpPr/>
          <p:nvPr/>
        </p:nvSpPr>
        <p:spPr>
          <a:xfrm>
            <a:off x="3187750" y="2101133"/>
            <a:ext cx="8507896" cy="715617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Amonestación pública o privada;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B3141AE-D6AE-4961-921B-1D2B493FC00D}"/>
              </a:ext>
            </a:extLst>
          </p:cNvPr>
          <p:cNvSpPr/>
          <p:nvPr/>
        </p:nvSpPr>
        <p:spPr>
          <a:xfrm>
            <a:off x="3187750" y="2904661"/>
            <a:ext cx="8507896" cy="71561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Suspensión </a:t>
            </a:r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del empleo, cargo o comisión;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AD6BFFB-4370-412B-896B-5319DAACFBF9}"/>
              </a:ext>
            </a:extLst>
          </p:cNvPr>
          <p:cNvSpPr/>
          <p:nvPr/>
        </p:nvSpPr>
        <p:spPr>
          <a:xfrm>
            <a:off x="3187750" y="3737227"/>
            <a:ext cx="8507896" cy="715617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Destitución de su empleo, cargo o comisión;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C029DCA-2178-48B5-898D-1B8CDCBA2958}"/>
              </a:ext>
            </a:extLst>
          </p:cNvPr>
          <p:cNvSpPr/>
          <p:nvPr/>
        </p:nvSpPr>
        <p:spPr>
          <a:xfrm>
            <a:off x="3187750" y="4556541"/>
            <a:ext cx="8507896" cy="95636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Inhabilitación temporal para desempeñar empleos, cargos o comisiones en el servicio público y para participar en adquisiciones, arrendamientos, servicios u obras públicas.</a:t>
            </a:r>
          </a:p>
        </p:txBody>
      </p:sp>
      <p:sp>
        <p:nvSpPr>
          <p:cNvPr id="8" name="Rectángulo redondeado 5">
            <a:extLst>
              <a:ext uri="{FF2B5EF4-FFF2-40B4-BE49-F238E27FC236}">
                <a16:creationId xmlns:a16="http://schemas.microsoft.com/office/drawing/2014/main" id="{B2FEA18C-1D64-4E9A-BD95-0048223A5517}"/>
              </a:ext>
            </a:extLst>
          </p:cNvPr>
          <p:cNvSpPr/>
          <p:nvPr/>
        </p:nvSpPr>
        <p:spPr>
          <a:xfrm>
            <a:off x="3187750" y="5924064"/>
            <a:ext cx="9326225" cy="6748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 75 de la Ley General de Responsabilidades Administrativas.</a:t>
            </a:r>
          </a:p>
        </p:txBody>
      </p:sp>
      <p:pic>
        <p:nvPicPr>
          <p:cNvPr id="9" name="Picture 2" descr="Riesgos para la Administración Pública por la falta de gestión horaria -  Savia">
            <a:extLst>
              <a:ext uri="{FF2B5EF4-FFF2-40B4-BE49-F238E27FC236}">
                <a16:creationId xmlns:a16="http://schemas.microsoft.com/office/drawing/2014/main" id="{CBCCEC49-D0E2-4BB4-9695-C767C3FD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8001"/>
            <a:ext cx="3187750" cy="16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35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8BFBAF-15ED-40BF-B8DB-60072C643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495AD47-EF22-4FAC-9594-D295F8D9C0BD}"/>
              </a:ext>
            </a:extLst>
          </p:cNvPr>
          <p:cNvSpPr/>
          <p:nvPr/>
        </p:nvSpPr>
        <p:spPr>
          <a:xfrm>
            <a:off x="3433919" y="1601508"/>
            <a:ext cx="8507896" cy="71561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Suspensión </a:t>
            </a:r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del empleo, cargo o comisión;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1C342CE-B31F-45C4-BAD9-C26AB4456194}"/>
              </a:ext>
            </a:extLst>
          </p:cNvPr>
          <p:cNvSpPr/>
          <p:nvPr/>
        </p:nvSpPr>
        <p:spPr>
          <a:xfrm>
            <a:off x="3433919" y="2434074"/>
            <a:ext cx="8507896" cy="715617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Destitución de su empleo, cargo o comisión;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D863EDF-375A-4259-A36B-FA23CBF2DC0B}"/>
              </a:ext>
            </a:extLst>
          </p:cNvPr>
          <p:cNvSpPr/>
          <p:nvPr/>
        </p:nvSpPr>
        <p:spPr>
          <a:xfrm>
            <a:off x="3433919" y="4145592"/>
            <a:ext cx="8507896" cy="981986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Inhabilitación temporal para desempeñar empleos, cargos o comisiones en el servicio público y para participar en adquisiciones, arrendamientos, servicios u obras públicas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9E73DD2-494D-4FAA-95D8-110DBC43171C}"/>
              </a:ext>
            </a:extLst>
          </p:cNvPr>
          <p:cNvSpPr/>
          <p:nvPr/>
        </p:nvSpPr>
        <p:spPr>
          <a:xfrm>
            <a:off x="3433919" y="3289833"/>
            <a:ext cx="8507896" cy="71561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>
                <a:solidFill>
                  <a:schemeClr val="tx1"/>
                </a:solidFill>
                <a:latin typeface="Bahnschrift Condensed" panose="020B0502040204020203" pitchFamily="34" charset="0"/>
              </a:rPr>
              <a:t>Sanción económica</a:t>
            </a:r>
            <a:endParaRPr lang="es-MX" sz="32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F4CA60C-28CF-4260-A783-FB7C7D68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90" y="2079452"/>
            <a:ext cx="1995882" cy="2699095"/>
          </a:xfrm>
          <a:prstGeom prst="rect">
            <a:avLst/>
          </a:prstGeom>
        </p:spPr>
      </p:pic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620F6EDD-4B86-47CE-927C-05EE38DE835A}"/>
              </a:ext>
            </a:extLst>
          </p:cNvPr>
          <p:cNvSpPr/>
          <p:nvPr/>
        </p:nvSpPr>
        <p:spPr>
          <a:xfrm>
            <a:off x="3373280" y="6253212"/>
            <a:ext cx="9326225" cy="6748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2800" u="sng" dirty="0">
                <a:solidFill>
                  <a:srgbClr val="333740"/>
                </a:solidFill>
                <a:latin typeface="Bahnschrift Condensed" panose="020B0502040204020203" pitchFamily="34" charset="0"/>
              </a:rPr>
              <a:t>Artículo 78 de la Ley General de Responsabilidades Administrativas.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65808F-318C-4360-9F47-A995EB33B202}"/>
              </a:ext>
            </a:extLst>
          </p:cNvPr>
          <p:cNvSpPr txBox="1"/>
          <p:nvPr/>
        </p:nvSpPr>
        <p:spPr>
          <a:xfrm>
            <a:off x="749049" y="5274896"/>
            <a:ext cx="10693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400" dirty="0">
                <a:latin typeface="Bahnschrift Condensed" panose="020B0502040204020203" pitchFamily="34" charset="0"/>
              </a:rPr>
              <a:t>A juicio del Tribunal, podrán ser impuestas al infractor </a:t>
            </a:r>
            <a:r>
              <a:rPr lang="es-MX" sz="2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una o más de las sanciones señaladas</a:t>
            </a:r>
            <a:r>
              <a:rPr lang="es-MX" sz="2400" dirty="0">
                <a:latin typeface="Bahnschrift Condensed" panose="020B0502040204020203" pitchFamily="34" charset="0"/>
              </a:rPr>
              <a:t>, siempre y cuando sean compatibles entre ellas y de acuerdo a la gravedad de la Falta administrativa grave.</a:t>
            </a:r>
          </a:p>
        </p:txBody>
      </p:sp>
    </p:spTree>
    <p:extLst>
      <p:ext uri="{BB962C8B-B14F-4D97-AF65-F5344CB8AC3E}">
        <p14:creationId xmlns:p14="http://schemas.microsoft.com/office/powerpoint/2010/main" val="2943663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2790E8-8718-47CF-A397-4ED530C6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F50DF7A-BE7E-44A0-8B33-DA6CE1462246}"/>
              </a:ext>
            </a:extLst>
          </p:cNvPr>
          <p:cNvSpPr txBox="1"/>
          <p:nvPr/>
        </p:nvSpPr>
        <p:spPr>
          <a:xfrm>
            <a:off x="2037060" y="1907615"/>
            <a:ext cx="87634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Lic. María de Jesús Macías Espinosa</a:t>
            </a:r>
          </a:p>
          <a:p>
            <a:r>
              <a:rPr lang="es-MX" b="1" dirty="0">
                <a:solidFill>
                  <a:srgbClr val="D65700"/>
                </a:solidFill>
                <a:latin typeface="helvetica" panose="020B0604020202020204" pitchFamily="34" charset="0"/>
              </a:rPr>
              <a:t>Directora de Responsabilidades Administrativas y Contrataciones Públicas</a:t>
            </a:r>
            <a:br>
              <a:rPr lang="es-MX" b="1" dirty="0">
                <a:solidFill>
                  <a:srgbClr val="D65700"/>
                </a:solidFill>
                <a:latin typeface="helvetica" panose="020B0604020202020204" pitchFamily="34" charset="0"/>
              </a:rPr>
            </a:br>
            <a:r>
              <a:rPr lang="es-MX" b="0" i="0" dirty="0">
                <a:solidFill>
                  <a:schemeClr val="bg2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Ayuntamiento Constitucional de Lagos de Moreno, Jalisco</a:t>
            </a:r>
          </a:p>
          <a:p>
            <a:endParaRPr lang="es-MX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endParaRPr lang="es-MX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A836904-E323-48F6-BE43-073C4993A780}"/>
              </a:ext>
            </a:extLst>
          </p:cNvPr>
          <p:cNvGrpSpPr/>
          <p:nvPr/>
        </p:nvGrpSpPr>
        <p:grpSpPr>
          <a:xfrm>
            <a:off x="1893128" y="3378931"/>
            <a:ext cx="9004298" cy="1815882"/>
            <a:chOff x="2362200" y="965716"/>
            <a:chExt cx="9004298" cy="1815882"/>
          </a:xfrm>
        </p:grpSpPr>
        <p:pic>
          <p:nvPicPr>
            <p:cNvPr id="19" name="Picture 7" descr="📧">
              <a:extLst>
                <a:ext uri="{FF2B5EF4-FFF2-40B4-BE49-F238E27FC236}">
                  <a16:creationId xmlns:a16="http://schemas.microsoft.com/office/drawing/2014/main" id="{2A776F7D-78F7-407D-85B8-EC79E20A5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133" y="1282354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📧">
              <a:extLst>
                <a:ext uri="{FF2B5EF4-FFF2-40B4-BE49-F238E27FC236}">
                  <a16:creationId xmlns:a16="http://schemas.microsoft.com/office/drawing/2014/main" id="{F50957DD-F112-49B4-B691-452D9FDEB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1591916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📍">
              <a:extLst>
                <a:ext uri="{FF2B5EF4-FFF2-40B4-BE49-F238E27FC236}">
                  <a16:creationId xmlns:a16="http://schemas.microsoft.com/office/drawing/2014/main" id="{49F0E92A-2B02-44D0-A766-E80E182A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210770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⌚">
              <a:extLst>
                <a:ext uri="{FF2B5EF4-FFF2-40B4-BE49-F238E27FC236}">
                  <a16:creationId xmlns:a16="http://schemas.microsoft.com/office/drawing/2014/main" id="{2E63AB1D-69C5-442A-8E48-46E9E82F7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241726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C04DEA0-D971-4FB0-89C9-088A22C16D1E}"/>
                </a:ext>
              </a:extLst>
            </p:cNvPr>
            <p:cNvSpPr txBox="1"/>
            <p:nvPr/>
          </p:nvSpPr>
          <p:spPr>
            <a:xfrm>
              <a:off x="2362200" y="965716"/>
              <a:ext cx="900429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✆    474 </a:t>
              </a:r>
              <a:r>
                <a:rPr lang="es-MX" altLang="es-MX" dirty="0">
                  <a:solidFill>
                    <a:srgbClr val="222222"/>
                  </a:solidFill>
                  <a:latin typeface="helvetica" panose="020B0604020202020204" pitchFamily="34" charset="0"/>
                </a:rPr>
                <a:t>74-1-13-88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</a:t>
              </a:r>
              <a:r>
                <a:rPr lang="es-MX" u="sng" dirty="0">
                  <a:solidFill>
                    <a:srgbClr val="1155CC"/>
                  </a:solidFill>
                  <a:latin typeface="helvetica" panose="020B0604020202020204" pitchFamily="34" charset="0"/>
                </a:rPr>
                <a:t>responsabilidades.administrativas</a:t>
              </a:r>
              <a:r>
                <a:rPr lang="es-MX" altLang="es-MX" u="sng" dirty="0">
                  <a:solidFill>
                    <a:srgbClr val="1155CC"/>
                  </a:solidFill>
                  <a:latin typeface="helvetica" panose="020B0604020202020204" pitchFamily="34" charset="0"/>
                  <a:hlinkClick r:id="rId6"/>
                </a:rPr>
                <a:t>@ld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1155CC"/>
                  </a:solidFill>
                  <a:effectLst/>
                  <a:latin typeface="helvetica" panose="020B0604020202020204" pitchFamily="34" charset="0"/>
                  <a:hlinkClick r:id="rId6"/>
                </a:rPr>
                <a:t>m.gob.mx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lang="es-MX" altLang="es-MX" dirty="0">
                  <a:solidFill>
                    <a:srgbClr val="1155CC"/>
                  </a:solidFill>
                  <a:latin typeface="helvetica" panose="020B0604020202020204" pitchFamily="34" charset="0"/>
                  <a:hlinkClick r:id="rId7"/>
                </a:rPr>
                <a:t>oic@ldm.gob.mx</a:t>
              </a:r>
              <a:endParaRPr lang="es-MX" altLang="es-MX" dirty="0">
                <a:solidFill>
                  <a:srgbClr val="1155CC"/>
                </a:solidFill>
                <a:latin typeface="helvetica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Calle </a:t>
              </a:r>
              <a:r>
                <a:rPr lang="es-MX" altLang="es-MX" dirty="0">
                  <a:solidFill>
                    <a:srgbClr val="222222"/>
                  </a:solidFill>
                  <a:latin typeface="helvetica" panose="020B0604020202020204" pitchFamily="34" charset="0"/>
                </a:rPr>
                <a:t>Luis Moreno 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#286, col. Centro, Lagos de Moreno, Jalisco.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9BBE2D0-E560-47E4-981D-FA7DE1040889}"/>
              </a:ext>
            </a:extLst>
          </p:cNvPr>
          <p:cNvSpPr/>
          <p:nvPr/>
        </p:nvSpPr>
        <p:spPr>
          <a:xfrm>
            <a:off x="2013037" y="4819316"/>
            <a:ext cx="304800" cy="304800"/>
          </a:xfrm>
          <a:prstGeom prst="rect">
            <a:avLst/>
          </a:prstGeom>
          <a:solidFill>
            <a:srgbClr val="BFDDAB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6DB1E1-B6F4-4D30-85D3-141AD5963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" y="1891304"/>
            <a:ext cx="2166814" cy="21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81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EFA89A-63E5-4C14-8D26-2878B4C5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7D7913-0B52-47C7-9DEC-7779CB6FEF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9443" r="21852" b="6288"/>
          <a:stretch/>
        </p:blipFill>
        <p:spPr>
          <a:xfrm>
            <a:off x="4875859" y="357808"/>
            <a:ext cx="2440282" cy="28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B0EF49-96DE-4522-A8C7-8F14F5CC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9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3CAABF-E2B1-49F3-98F6-3758D045C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2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4504573-F71F-4F59-B2CB-377DBF0B6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2E7908D-8D60-4680-A2CE-3727AA122800}"/>
              </a:ext>
            </a:extLst>
          </p:cNvPr>
          <p:cNvSpPr txBox="1"/>
          <p:nvPr/>
        </p:nvSpPr>
        <p:spPr>
          <a:xfrm>
            <a:off x="742122" y="2776196"/>
            <a:ext cx="104294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33374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Manifestación detallada </a:t>
            </a:r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mediante la que un ciudadano o instancia gubernamental hace del conocimiento de la autoridad administrativa competente, la acción u omisión de un servidor público o particular que se estima es contraria a un ordenamiento jurídico que regula su función, misma que deberá contener los </a:t>
            </a:r>
            <a:r>
              <a:rPr lang="es-MX" sz="3200" dirty="0">
                <a:solidFill>
                  <a:srgbClr val="33374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datos o indicios que permitan advertir la presunta responsabilidad administrativa.  </a:t>
            </a:r>
          </a:p>
        </p:txBody>
      </p:sp>
      <p:pic>
        <p:nvPicPr>
          <p:cNvPr id="14" name="Picture 2" descr="Lanza SFP app para denuncias de paisanos">
            <a:extLst>
              <a:ext uri="{FF2B5EF4-FFF2-40B4-BE49-F238E27FC236}">
                <a16:creationId xmlns:a16="http://schemas.microsoft.com/office/drawing/2014/main" id="{39AF0432-9F60-4D8D-9A36-94C355C3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11" y="265324"/>
            <a:ext cx="3766307" cy="2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43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54FF7A-F3D1-4067-B902-3D6BE6C22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Incógnita: imágenes, fotos de stock y vectores | Shutterstock">
            <a:extLst>
              <a:ext uri="{FF2B5EF4-FFF2-40B4-BE49-F238E27FC236}">
                <a16:creationId xmlns:a16="http://schemas.microsoft.com/office/drawing/2014/main" id="{57B4F72B-D42F-49DE-ABC4-A07664416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" b="7824"/>
          <a:stretch/>
        </p:blipFill>
        <p:spPr bwMode="auto">
          <a:xfrm>
            <a:off x="4644887" y="4322363"/>
            <a:ext cx="2902226" cy="2381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98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7AC4B1-779A-4D73-9537-3DD55405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AECF8E9-DBE4-4276-A04A-59E33D975A94}"/>
              </a:ext>
            </a:extLst>
          </p:cNvPr>
          <p:cNvSpPr/>
          <p:nvPr/>
        </p:nvSpPr>
        <p:spPr>
          <a:xfrm>
            <a:off x="322359" y="1563757"/>
            <a:ext cx="11118574" cy="2504661"/>
          </a:xfrm>
          <a:prstGeom prst="roundRect">
            <a:avLst/>
          </a:prstGeom>
          <a:solidFill>
            <a:srgbClr val="BFDDA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Cualquier ciudadano </a:t>
            </a:r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que tenga conocimiento de hechos mediante la presentación de </a:t>
            </a:r>
            <a:r>
              <a:rPr lang="es-MX" sz="32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elementos de prueba</a:t>
            </a:r>
            <a:r>
              <a:rPr lang="es-MX" sz="3200" dirty="0">
                <a:solidFill>
                  <a:srgbClr val="333740"/>
                </a:solidFill>
                <a:latin typeface="Bahnschrift Condensed" panose="020B0502040204020203" pitchFamily="34" charset="0"/>
              </a:rPr>
              <a:t>, podrá denunciar actos y omisiones que impliquen responsabilidad administrativa de los ex servidores públicos, servidores públicos y particulares (personas físicas o jurídicas).</a:t>
            </a:r>
          </a:p>
        </p:txBody>
      </p:sp>
      <p:pic>
        <p:nvPicPr>
          <p:cNvPr id="11" name="Picture 2" descr="La FGR recibió denuncias contra 90 funcionarios del SAT en 2020">
            <a:extLst>
              <a:ext uri="{FF2B5EF4-FFF2-40B4-BE49-F238E27FC236}">
                <a16:creationId xmlns:a16="http://schemas.microsoft.com/office/drawing/2014/main" id="{E43F898E-001C-4138-BC15-47E07EC2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52" y="4136906"/>
            <a:ext cx="4767387" cy="26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4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4C3842-627E-4E7E-BD56-DFE5B3E0C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9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A2F8F9-84DB-49C0-BD2E-EE382963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4B2410-2AED-4903-A8F3-009407215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3" r="339"/>
          <a:stretch/>
        </p:blipFill>
        <p:spPr>
          <a:xfrm>
            <a:off x="0" y="2199860"/>
            <a:ext cx="5233399" cy="33528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CD92489-6D34-4509-A2CB-7BF107174807}"/>
              </a:ext>
            </a:extLst>
          </p:cNvPr>
          <p:cNvSpPr/>
          <p:nvPr/>
        </p:nvSpPr>
        <p:spPr>
          <a:xfrm>
            <a:off x="5671325" y="2968319"/>
            <a:ext cx="6082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u="sng" dirty="0"/>
              <a:t>UBICACIÓN</a:t>
            </a:r>
            <a:r>
              <a:rPr lang="es-MX" sz="2800" b="1" dirty="0"/>
              <a:t>: Calle Luis Moreno, #286, Col. Centro, C.P.  47400, Lagos de Moreno, Jalisco</a:t>
            </a:r>
          </a:p>
          <a:p>
            <a:pPr algn="just"/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553588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F01E8D1-282D-40B7-A44E-7A5A92208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E9BD54-65D6-4B09-8D7F-23DB47446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9" t="22243" r="50241" b="8995"/>
          <a:stretch/>
        </p:blipFill>
        <p:spPr>
          <a:xfrm>
            <a:off x="0" y="980623"/>
            <a:ext cx="5986206" cy="58773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F38352-0FE0-4085-A16B-85EE31123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9" t="46678" r="50553" b="8639"/>
          <a:stretch/>
        </p:blipFill>
        <p:spPr>
          <a:xfrm>
            <a:off x="5986206" y="3142911"/>
            <a:ext cx="6055996" cy="37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5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81C65E-4EAA-4644-BA91-4F769FCDA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1A6F27-3C94-440E-AD67-35D8BC899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88" t="21690" r="13183" b="8088"/>
          <a:stretch/>
        </p:blipFill>
        <p:spPr>
          <a:xfrm>
            <a:off x="2998693" y="0"/>
            <a:ext cx="6279778" cy="68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84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9B65F0-0EA4-463C-9D11-E5D8CC39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8" descr="Telefono Fijo Vectores Libres de Derechos - iStock">
            <a:extLst>
              <a:ext uri="{FF2B5EF4-FFF2-40B4-BE49-F238E27FC236}">
                <a16:creationId xmlns:a16="http://schemas.microsoft.com/office/drawing/2014/main" id="{573DB7CA-A5AE-4488-B775-4B9EF29C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1868558"/>
            <a:ext cx="4942359" cy="45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DDE38B-37BA-44AA-93A4-B190FE5276B0}"/>
              </a:ext>
            </a:extLst>
          </p:cNvPr>
          <p:cNvSpPr txBox="1"/>
          <p:nvPr/>
        </p:nvSpPr>
        <p:spPr>
          <a:xfrm>
            <a:off x="5737490" y="3488348"/>
            <a:ext cx="6096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u="sng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TELÉFONO</a:t>
            </a:r>
            <a:r>
              <a:rPr lang="es-MX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es-MX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es-MX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474)-74-1-13-88</a:t>
            </a:r>
            <a:endParaRPr lang="es-MX" sz="3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451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A8876C-0AA3-4918-BB10-18193885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CEBC42-4708-44F4-8B02-6C1128AC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D9CAB7-2C5E-4048-BBD2-5B94442D5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 descr="7 Consejos de Marketing por Correo Electrónico para Aumentar sus Ventas B2B">
            <a:extLst>
              <a:ext uri="{FF2B5EF4-FFF2-40B4-BE49-F238E27FC236}">
                <a16:creationId xmlns:a16="http://schemas.microsoft.com/office/drawing/2014/main" id="{BFF28325-06CD-48CD-9617-DC75986F4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7091" r="25315" b="8907"/>
          <a:stretch/>
        </p:blipFill>
        <p:spPr bwMode="auto">
          <a:xfrm>
            <a:off x="583096" y="1736032"/>
            <a:ext cx="5562499" cy="479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D203242-B4C9-4806-9D77-5F9D33FC276A}"/>
              </a:ext>
            </a:extLst>
          </p:cNvPr>
          <p:cNvSpPr txBox="1"/>
          <p:nvPr/>
        </p:nvSpPr>
        <p:spPr>
          <a:xfrm>
            <a:off x="6096000" y="295609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denuncias@ldm.gob.mx</a:t>
            </a:r>
            <a:endParaRPr lang="es-MX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MX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oic@ldm.gob.mx</a:t>
            </a:r>
            <a:endParaRPr lang="es-MX" sz="36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6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4BCC6A-E5FC-4B87-AB28-8FD72A875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A2D558-8466-4547-9B8F-E7DFF7B7E8A8}"/>
              </a:ext>
            </a:extLst>
          </p:cNvPr>
          <p:cNvSpPr txBox="1"/>
          <p:nvPr/>
        </p:nvSpPr>
        <p:spPr>
          <a:xfrm>
            <a:off x="649356" y="1974574"/>
            <a:ext cx="808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767F5EE-0E3F-4747-B152-963E360E7FBF}"/>
              </a:ext>
            </a:extLst>
          </p:cNvPr>
          <p:cNvSpPr txBox="1"/>
          <p:nvPr/>
        </p:nvSpPr>
        <p:spPr>
          <a:xfrm>
            <a:off x="675861" y="3449599"/>
            <a:ext cx="808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53C636-51B6-492A-874E-02C17070119E}"/>
              </a:ext>
            </a:extLst>
          </p:cNvPr>
          <p:cNvSpPr txBox="1"/>
          <p:nvPr/>
        </p:nvSpPr>
        <p:spPr>
          <a:xfrm>
            <a:off x="675859" y="5070396"/>
            <a:ext cx="8083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7E9F50-1E6A-45E3-8EA8-E0243D3DA69A}"/>
              </a:ext>
            </a:extLst>
          </p:cNvPr>
          <p:cNvSpPr txBox="1"/>
          <p:nvPr/>
        </p:nvSpPr>
        <p:spPr>
          <a:xfrm>
            <a:off x="1934816" y="1882241"/>
            <a:ext cx="1008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latin typeface="Bahnschrift Condensed" panose="020B0502040204020203" pitchFamily="34" charset="0"/>
              </a:rPr>
              <a:t>Inducir a las personas servidoras públicas a que conozcan y cumplan con el </a:t>
            </a:r>
            <a:r>
              <a:rPr lang="es-MX" sz="2400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Código de Ética </a:t>
            </a:r>
            <a:r>
              <a:rPr lang="es-MX" sz="2400" dirty="0">
                <a:latin typeface="Bahnschrift Condensed" panose="020B0502040204020203" pitchFamily="34" charset="0"/>
              </a:rPr>
              <a:t>y el </a:t>
            </a:r>
            <a:r>
              <a:rPr lang="es-MX" sz="2400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Código de Conducta</a:t>
            </a:r>
            <a:r>
              <a:rPr lang="es-MX" sz="2400" dirty="0">
                <a:latin typeface="Bahnschrift Condensed" panose="020B0502040204020203" pitchFamily="34" charset="0"/>
              </a:rPr>
              <a:t> de los Servidores Públicos del Municipio de Lagos de Moreno, Jalisco, y que se hagan conscientes en la constante y permanente observación de sus contenidos.</a:t>
            </a:r>
            <a:endParaRPr lang="es-MX" sz="2400" u="sng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15F3B0-9000-432D-BB1E-DB44EF9736E5}"/>
              </a:ext>
            </a:extLst>
          </p:cNvPr>
          <p:cNvSpPr txBox="1"/>
          <p:nvPr/>
        </p:nvSpPr>
        <p:spPr>
          <a:xfrm>
            <a:off x="1934816" y="3403432"/>
            <a:ext cx="9952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ahnschrift Condensed" panose="020B0502040204020203" pitchFamily="34" charset="0"/>
              </a:rPr>
              <a:t>Conocer las </a:t>
            </a:r>
            <a:r>
              <a:rPr lang="es-MX" sz="2400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faltas administrativas </a:t>
            </a:r>
            <a:r>
              <a:rPr lang="es-MX" sz="2400" dirty="0">
                <a:latin typeface="Bahnschrift Condensed" panose="020B0502040204020203" pitchFamily="34" charset="0"/>
              </a:rPr>
              <a:t>que las personas servidoras públicas se pueden hacer acreedoras, en caso de incumplir con alguna de sus obligaciones, así como las sanciones que se pueden interponer. </a:t>
            </a:r>
            <a:endParaRPr lang="es-MX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79776A8-86BB-4A85-8731-C38AE423906F}"/>
              </a:ext>
            </a:extLst>
          </p:cNvPr>
          <p:cNvSpPr txBox="1"/>
          <p:nvPr/>
        </p:nvSpPr>
        <p:spPr>
          <a:xfrm>
            <a:off x="1934817" y="5085663"/>
            <a:ext cx="9952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Bahnschrift Condensed" panose="020B0502040204020203" pitchFamily="34" charset="0"/>
              </a:rPr>
              <a:t>Facilitar a las personas servidoras públicas la información para que conozcan los </a:t>
            </a:r>
            <a:r>
              <a:rPr lang="es-MX" sz="2400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requisitos, medios y formas para denunciar</a:t>
            </a:r>
            <a:r>
              <a:rPr lang="es-MX" sz="2400" u="sng" dirty="0">
                <a:latin typeface="Bahnschrift Condensed" panose="020B0502040204020203" pitchFamily="34" charset="0"/>
              </a:rPr>
              <a:t> </a:t>
            </a:r>
            <a:r>
              <a:rPr lang="es-MX" sz="2400" dirty="0">
                <a:latin typeface="Bahnschrift Condensed" panose="020B0502040204020203" pitchFamily="34" charset="0"/>
              </a:rPr>
              <a:t>actos contrarios a la ética o actos u omisiones que constituyan una falta administrativa.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01053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72EE38-3774-4ADF-8194-3D7CA42F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238A65-0EE7-4686-A787-B7C14A35D6FA}"/>
              </a:ext>
            </a:extLst>
          </p:cNvPr>
          <p:cNvSpPr txBox="1"/>
          <p:nvPr/>
        </p:nvSpPr>
        <p:spPr>
          <a:xfrm>
            <a:off x="1457739" y="1444487"/>
            <a:ext cx="9276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www.contralorialagos.gob.mx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0B246F-BD7E-49BD-9736-941A954AD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89" r="3370" b="5293"/>
          <a:stretch/>
        </p:blipFill>
        <p:spPr>
          <a:xfrm>
            <a:off x="1504121" y="2149635"/>
            <a:ext cx="9183755" cy="477265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D01B87B7-D9FB-43F3-B38E-990A07A5E40D}"/>
              </a:ext>
            </a:extLst>
          </p:cNvPr>
          <p:cNvSpPr/>
          <p:nvPr/>
        </p:nvSpPr>
        <p:spPr>
          <a:xfrm>
            <a:off x="4260573" y="3538330"/>
            <a:ext cx="2107095" cy="18751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278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E2C9B4-A9B9-4F39-9849-3590978E2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493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49DCF7-F166-426B-A5DC-E0353AE38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710F8F9-54D0-4801-8C44-DD1F2C7683BD}"/>
              </a:ext>
            </a:extLst>
          </p:cNvPr>
          <p:cNvSpPr/>
          <p:nvPr/>
        </p:nvSpPr>
        <p:spPr>
          <a:xfrm>
            <a:off x="245166" y="1747142"/>
            <a:ext cx="7871791" cy="388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u="sng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I) DATOS DEL DENUNCIANTE: </a:t>
            </a: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(En caso de que la de denuncia sea anónima se omitirá este apartado, de lo contrario será obligatorio proporcionar los datos solicitados). 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a) Nombre completo;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b) Domicilio para oír y recibir notificaciones;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c) Número de teléfono; y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d) Correo electrónico.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F2927F-3FC9-440D-9C3B-EB8FAA1F3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56" y="1616545"/>
            <a:ext cx="3969027" cy="442644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B13D65-66B5-49A7-8119-6CA9C7E2671B}"/>
              </a:ext>
            </a:extLst>
          </p:cNvPr>
          <p:cNvSpPr txBox="1"/>
          <p:nvPr/>
        </p:nvSpPr>
        <p:spPr>
          <a:xfrm>
            <a:off x="278296" y="265198"/>
            <a:ext cx="9515062" cy="14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Además de los requisitos establecidos en el artículo 93 noventa y tres de la Ley General de Responsabilidades Administrativas, toda denuncia deberá contener como mínimo lo siguiente: </a:t>
            </a: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84228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F7FCA3-A3EF-404A-B511-F90EAE21E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E41CE4-ED87-4CEC-B900-99ADCE1D2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0" y="1217311"/>
            <a:ext cx="4837046" cy="44233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FDF5F3-EAA1-40CB-94DA-618C2313FB6C}"/>
              </a:ext>
            </a:extLst>
          </p:cNvPr>
          <p:cNvSpPr txBox="1"/>
          <p:nvPr/>
        </p:nvSpPr>
        <p:spPr>
          <a:xfrm>
            <a:off x="5406886" y="1449226"/>
            <a:ext cx="6785113" cy="395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u="sng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II) DATOS DEL SERVIDOR PÚBLICO O PARTICULAR DENUNCIADO:</a:t>
            </a:r>
            <a:endParaRPr lang="es-MX" sz="2000" b="1" u="sng" dirty="0">
              <a:solidFill>
                <a:schemeClr val="accent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a) Nombre completo;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b) Cargo que desempeña;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c) Dependencia o Área de adscripción; y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d) Otros datos que faciliten su identificación, trámite y servicio que originó la denuncia.</a:t>
            </a:r>
            <a:endParaRPr lang="es-MX" sz="20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44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5392948-EE16-4084-A77A-139A2129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013475-83E7-4411-AE24-8C00BC1B941A}"/>
              </a:ext>
            </a:extLst>
          </p:cNvPr>
          <p:cNvSpPr txBox="1"/>
          <p:nvPr/>
        </p:nvSpPr>
        <p:spPr>
          <a:xfrm>
            <a:off x="119269" y="528096"/>
            <a:ext cx="7845288" cy="328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u="sng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III. DESCRIPCIÓN DE LOS HECHOS:</a:t>
            </a:r>
            <a:endParaRPr lang="es-MX" sz="1800" b="1" u="sng" dirty="0">
              <a:solidFill>
                <a:schemeClr val="accent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18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a) Circunstancias de tiempo (día, mes, año y hora de los hechos);</a:t>
            </a:r>
            <a:endParaRPr lang="es-MX" sz="18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18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b) Circunstancias de modo (narración progresiva y concreta de los hechos denunciados); y</a:t>
            </a:r>
            <a:endParaRPr lang="es-MX" sz="18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 </a:t>
            </a:r>
            <a:endParaRPr lang="es-MX" sz="18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c) Lugar (donde ocurrieron los hechos), debiendo aportar los datos o indicios que permitan advertir la presunta responsabilidad administrativa que apoyen sus señalamientos.</a:t>
            </a:r>
            <a:endParaRPr lang="es-MX" sz="1800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2A7443-D2FC-441E-BA7A-13D22CCDBC54}"/>
              </a:ext>
            </a:extLst>
          </p:cNvPr>
          <p:cNvSpPr txBox="1"/>
          <p:nvPr/>
        </p:nvSpPr>
        <p:spPr>
          <a:xfrm>
            <a:off x="225286" y="4787623"/>
            <a:ext cx="11359064" cy="1378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u="sng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IV. NOMBRE Y FIRMA DEL DENUNCIANTE, EXCEPTO SÍ DENUNCIA ES ANÓNIMA</a:t>
            </a:r>
            <a:r>
              <a:rPr lang="es-MX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s-MX" sz="1800" b="1" u="sng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ontserrat" panose="00000500000000000000" pitchFamily="2" charset="0"/>
              </a:rPr>
              <a:t>En caso de que el denunciante desee que su denuncia sea anónima, deberá indicarse tal situación a las personas servidoras públicas encargadas de la investigación de presuntas faltas administrativas. </a:t>
            </a:r>
            <a:endParaRPr lang="es-MX" sz="1800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Montserrat" panose="00000500000000000000" pitchFamily="2" charset="0"/>
            </a:endParaRPr>
          </a:p>
        </p:txBody>
      </p:sp>
      <p:pic>
        <p:nvPicPr>
          <p:cNvPr id="10" name="Picture 2" descr="Ilustraciones De Narrar Vectores Libres de Derechos - iStock">
            <a:extLst>
              <a:ext uri="{FF2B5EF4-FFF2-40B4-BE49-F238E27FC236}">
                <a16:creationId xmlns:a16="http://schemas.microsoft.com/office/drawing/2014/main" id="{5ABD64D2-EF35-41AB-ADBD-61F83B596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9345" r="12933" b="6765"/>
          <a:stretch/>
        </p:blipFill>
        <p:spPr bwMode="auto">
          <a:xfrm>
            <a:off x="8214400" y="854387"/>
            <a:ext cx="3752314" cy="39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79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53DFDF-0781-4632-93F7-1FAD14544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92BBCA-2EA2-4F75-BABD-8B4603AC2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2A4EE8-FD65-42B8-809D-E23D3B674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8FD5B3-FFD6-4829-89C9-EFADEAF5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914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2790E8-8718-47CF-A397-4ED530C6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F50DF7A-BE7E-44A0-8B33-DA6CE1462246}"/>
              </a:ext>
            </a:extLst>
          </p:cNvPr>
          <p:cNvSpPr txBox="1"/>
          <p:nvPr/>
        </p:nvSpPr>
        <p:spPr>
          <a:xfrm>
            <a:off x="2037061" y="1907615"/>
            <a:ext cx="81407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Lic. Eduardo Ortega Clemente</a:t>
            </a:r>
          </a:p>
          <a:p>
            <a:r>
              <a:rPr lang="es-MX" b="1" dirty="0">
                <a:solidFill>
                  <a:srgbClr val="D65700"/>
                </a:solidFill>
                <a:latin typeface="helvetica" panose="020B0604020202020204" pitchFamily="34" charset="0"/>
              </a:rPr>
              <a:t>Director de Denuncias</a:t>
            </a:r>
            <a:br>
              <a:rPr lang="es-MX" b="1" dirty="0">
                <a:solidFill>
                  <a:srgbClr val="D65700"/>
                </a:solidFill>
                <a:latin typeface="helvetica" panose="020B0604020202020204" pitchFamily="34" charset="0"/>
              </a:rPr>
            </a:br>
            <a:r>
              <a:rPr lang="es-MX" b="0" i="0" dirty="0">
                <a:solidFill>
                  <a:schemeClr val="bg2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Ayuntamiento Constitucional de Lagos de Moreno, Jalisco</a:t>
            </a:r>
          </a:p>
          <a:p>
            <a:endParaRPr lang="es-MX" dirty="0">
              <a:solidFill>
                <a:srgbClr val="222222"/>
              </a:solidFill>
              <a:latin typeface="helvetica" panose="020B0604020202020204" pitchFamily="34" charset="0"/>
            </a:endParaRPr>
          </a:p>
          <a:p>
            <a:endParaRPr lang="es-MX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A836904-E323-48F6-BE43-073C4993A780}"/>
              </a:ext>
            </a:extLst>
          </p:cNvPr>
          <p:cNvGrpSpPr/>
          <p:nvPr/>
        </p:nvGrpSpPr>
        <p:grpSpPr>
          <a:xfrm>
            <a:off x="1893128" y="3378931"/>
            <a:ext cx="9004298" cy="1815882"/>
            <a:chOff x="2362200" y="965716"/>
            <a:chExt cx="9004298" cy="1815882"/>
          </a:xfrm>
        </p:grpSpPr>
        <p:pic>
          <p:nvPicPr>
            <p:cNvPr id="19" name="Picture 7" descr="📧">
              <a:extLst>
                <a:ext uri="{FF2B5EF4-FFF2-40B4-BE49-F238E27FC236}">
                  <a16:creationId xmlns:a16="http://schemas.microsoft.com/office/drawing/2014/main" id="{2A776F7D-78F7-407D-85B8-EC79E20A5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133" y="1282354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📧">
              <a:extLst>
                <a:ext uri="{FF2B5EF4-FFF2-40B4-BE49-F238E27FC236}">
                  <a16:creationId xmlns:a16="http://schemas.microsoft.com/office/drawing/2014/main" id="{F50957DD-F112-49B4-B691-452D9FDEB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1591916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📍">
              <a:extLst>
                <a:ext uri="{FF2B5EF4-FFF2-40B4-BE49-F238E27FC236}">
                  <a16:creationId xmlns:a16="http://schemas.microsoft.com/office/drawing/2014/main" id="{49F0E92A-2B02-44D0-A766-E80E182AD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210770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⌚">
              <a:extLst>
                <a:ext uri="{FF2B5EF4-FFF2-40B4-BE49-F238E27FC236}">
                  <a16:creationId xmlns:a16="http://schemas.microsoft.com/office/drawing/2014/main" id="{2E63AB1D-69C5-442A-8E48-46E9E82F7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666" y="241726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C04DEA0-D971-4FB0-89C9-088A22C16D1E}"/>
                </a:ext>
              </a:extLst>
            </p:cNvPr>
            <p:cNvSpPr txBox="1"/>
            <p:nvPr/>
          </p:nvSpPr>
          <p:spPr>
            <a:xfrm>
              <a:off x="2362200" y="965716"/>
              <a:ext cx="900429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✆    474 </a:t>
              </a:r>
              <a:r>
                <a:rPr lang="es-MX" altLang="es-MX" dirty="0">
                  <a:solidFill>
                    <a:srgbClr val="222222"/>
                  </a:solidFill>
                  <a:latin typeface="helvetica" panose="020B0604020202020204" pitchFamily="34" charset="0"/>
                </a:rPr>
                <a:t>74-1-13-88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</a:t>
              </a:r>
              <a:r>
                <a:rPr lang="es-MX" u="sng" dirty="0">
                  <a:solidFill>
                    <a:srgbClr val="1155CC"/>
                  </a:solidFill>
                  <a:latin typeface="helvetica" panose="020B0604020202020204" pitchFamily="34" charset="0"/>
                </a:rPr>
                <a:t>denuncias</a:t>
              </a:r>
              <a:r>
                <a:rPr lang="es-MX" altLang="es-MX" u="sng" dirty="0">
                  <a:solidFill>
                    <a:srgbClr val="1155CC"/>
                  </a:solidFill>
                  <a:latin typeface="helvetica" panose="020B0604020202020204" pitchFamily="34" charset="0"/>
                  <a:hlinkClick r:id="rId6"/>
                </a:rPr>
                <a:t>@ld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1155CC"/>
                  </a:solidFill>
                  <a:effectLst/>
                  <a:latin typeface="helvetica" panose="020B0604020202020204" pitchFamily="34" charset="0"/>
                  <a:hlinkClick r:id="rId6"/>
                </a:rPr>
                <a:t>m.gob.mx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lang="es-MX" altLang="es-MX" dirty="0">
                  <a:solidFill>
                    <a:srgbClr val="1155CC"/>
                  </a:solidFill>
                  <a:latin typeface="helvetica" panose="020B0604020202020204" pitchFamily="34" charset="0"/>
                  <a:hlinkClick r:id="rId7"/>
                </a:rPr>
                <a:t>oic@ldm.gob.mx</a:t>
              </a:r>
              <a:endParaRPr lang="es-MX" altLang="es-MX" dirty="0">
                <a:solidFill>
                  <a:srgbClr val="1155CC"/>
                </a:solidFill>
                <a:latin typeface="helvetica" panose="020B060402020202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    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Calle </a:t>
              </a:r>
              <a:r>
                <a:rPr lang="es-MX" altLang="es-MX" dirty="0">
                  <a:solidFill>
                    <a:srgbClr val="222222"/>
                  </a:solidFill>
                  <a:latin typeface="helvetica" panose="020B0604020202020204" pitchFamily="34" charset="0"/>
                </a:rPr>
                <a:t>Luis Moreno </a:t>
              </a: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#286, col. Centro, Lagos de Moreno, Jalisco.</a:t>
              </a:r>
              <a:b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s-MX" altLang="es-MX" sz="18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  </a:t>
              </a:r>
              <a:r>
                <a:rPr kumimoji="0" lang="es-MX" altLang="es-MX" sz="1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helvetica" panose="020B0604020202020204" pitchFamily="34" charset="0"/>
                </a:rPr>
                <a:t> 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9BBE2D0-E560-47E4-981D-FA7DE1040889}"/>
              </a:ext>
            </a:extLst>
          </p:cNvPr>
          <p:cNvSpPr/>
          <p:nvPr/>
        </p:nvSpPr>
        <p:spPr>
          <a:xfrm>
            <a:off x="2013037" y="4819316"/>
            <a:ext cx="304800" cy="304800"/>
          </a:xfrm>
          <a:prstGeom prst="rect">
            <a:avLst/>
          </a:prstGeom>
          <a:solidFill>
            <a:srgbClr val="BFDDAB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26DB1E1-B6F4-4D30-85D3-141AD5963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" y="1891304"/>
            <a:ext cx="2166814" cy="21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132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C015A4-289E-4E21-908F-07B028BD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8C135E-AC3E-4A00-B315-5AC73BADC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95" y="-92765"/>
            <a:ext cx="3405809" cy="340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AB3220-84F5-4853-B241-6CD009F71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6F5237-815E-4154-B83D-BCCD1C316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9443" r="21852" b="6288"/>
          <a:stretch/>
        </p:blipFill>
        <p:spPr>
          <a:xfrm>
            <a:off x="4994188" y="410817"/>
            <a:ext cx="2203623" cy="255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E46EFE-0A44-4B90-AB9B-351421D6C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4C68DF8-40CF-4448-81A6-0928E652A347}"/>
              </a:ext>
            </a:extLst>
          </p:cNvPr>
          <p:cNvCxnSpPr/>
          <p:nvPr/>
        </p:nvCxnSpPr>
        <p:spPr>
          <a:xfrm>
            <a:off x="5892053" y="1384129"/>
            <a:ext cx="0" cy="195346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ángulo redondeado 12">
            <a:extLst>
              <a:ext uri="{FF2B5EF4-FFF2-40B4-BE49-F238E27FC236}">
                <a16:creationId xmlns:a16="http://schemas.microsoft.com/office/drawing/2014/main" id="{E8CB84AE-282C-4365-9419-AF1BD0EDDAE0}"/>
              </a:ext>
            </a:extLst>
          </p:cNvPr>
          <p:cNvSpPr/>
          <p:nvPr/>
        </p:nvSpPr>
        <p:spPr>
          <a:xfrm>
            <a:off x="4681818" y="1384129"/>
            <a:ext cx="2420470" cy="753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>
                <a:latin typeface="Bahnschrift Condensed" panose="020B0502040204020203" pitchFamily="34" charset="0"/>
              </a:rPr>
              <a:t>Presidente Municipal</a:t>
            </a:r>
          </a:p>
          <a:p>
            <a:pPr algn="ctr"/>
            <a:r>
              <a:rPr lang="es-MX" sz="1400" b="1" dirty="0"/>
              <a:t>Lic. Tecutli José Guadalupe Gómez Villalobos</a:t>
            </a:r>
            <a:endParaRPr lang="es-MX" sz="1400" dirty="0"/>
          </a:p>
        </p:txBody>
      </p:sp>
      <p:sp>
        <p:nvSpPr>
          <p:cNvPr id="6" name="Rectángulo redondeado 13">
            <a:extLst>
              <a:ext uri="{FF2B5EF4-FFF2-40B4-BE49-F238E27FC236}">
                <a16:creationId xmlns:a16="http://schemas.microsoft.com/office/drawing/2014/main" id="{A685F7CD-963C-484F-AEF9-FA04B55FE558}"/>
              </a:ext>
            </a:extLst>
          </p:cNvPr>
          <p:cNvSpPr/>
          <p:nvPr/>
        </p:nvSpPr>
        <p:spPr>
          <a:xfrm>
            <a:off x="4681818" y="2373893"/>
            <a:ext cx="2420470" cy="7530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Bahnschrift Condensed" panose="020B0502040204020203" pitchFamily="34" charset="0"/>
              </a:rPr>
              <a:t>Titular del Órgano Interno de Control</a:t>
            </a:r>
          </a:p>
          <a:p>
            <a:pPr algn="ctr"/>
            <a:r>
              <a:rPr lang="es-MX" sz="1400" b="1" dirty="0"/>
              <a:t>Mtro. Benjamín Pérez Luna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3D666E7-5DDE-40CC-A7C4-5BF0146FF1C0}"/>
              </a:ext>
            </a:extLst>
          </p:cNvPr>
          <p:cNvCxnSpPr/>
          <p:nvPr/>
        </p:nvCxnSpPr>
        <p:spPr>
          <a:xfrm>
            <a:off x="593912" y="3337598"/>
            <a:ext cx="1105348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774F620-6DEB-4E3A-B401-3DA6727EB29F}"/>
              </a:ext>
            </a:extLst>
          </p:cNvPr>
          <p:cNvCxnSpPr/>
          <p:nvPr/>
        </p:nvCxnSpPr>
        <p:spPr>
          <a:xfrm>
            <a:off x="607359" y="3324151"/>
            <a:ext cx="0" cy="5513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AF8F9C6-8E2E-43E0-A854-508873D8CDEC}"/>
              </a:ext>
            </a:extLst>
          </p:cNvPr>
          <p:cNvCxnSpPr/>
          <p:nvPr/>
        </p:nvCxnSpPr>
        <p:spPr>
          <a:xfrm>
            <a:off x="2463052" y="3324151"/>
            <a:ext cx="0" cy="17212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D8666D-5613-4AA3-B93B-ACECA8118AEB}"/>
              </a:ext>
            </a:extLst>
          </p:cNvPr>
          <p:cNvCxnSpPr/>
          <p:nvPr/>
        </p:nvCxnSpPr>
        <p:spPr>
          <a:xfrm>
            <a:off x="3852582" y="3324151"/>
            <a:ext cx="0" cy="5513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9D572DF-358C-4A10-BECA-5D90D5265D2D}"/>
              </a:ext>
            </a:extLst>
          </p:cNvPr>
          <p:cNvCxnSpPr/>
          <p:nvPr/>
        </p:nvCxnSpPr>
        <p:spPr>
          <a:xfrm>
            <a:off x="5461747" y="3337598"/>
            <a:ext cx="0" cy="17212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C3DF08F-13B6-4B8C-8745-315DBE626066}"/>
              </a:ext>
            </a:extLst>
          </p:cNvPr>
          <p:cNvCxnSpPr/>
          <p:nvPr/>
        </p:nvCxnSpPr>
        <p:spPr>
          <a:xfrm>
            <a:off x="7075393" y="3324151"/>
            <a:ext cx="0" cy="5513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3A4CB9E-1B4A-463F-BD1D-B7D5CB8E4200}"/>
              </a:ext>
            </a:extLst>
          </p:cNvPr>
          <p:cNvCxnSpPr/>
          <p:nvPr/>
        </p:nvCxnSpPr>
        <p:spPr>
          <a:xfrm>
            <a:off x="8673942" y="3324151"/>
            <a:ext cx="0" cy="17212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1F3ABCF-6F4C-49EB-BD71-42877C5CE079}"/>
              </a:ext>
            </a:extLst>
          </p:cNvPr>
          <p:cNvCxnSpPr/>
          <p:nvPr/>
        </p:nvCxnSpPr>
        <p:spPr>
          <a:xfrm>
            <a:off x="10329582" y="3337598"/>
            <a:ext cx="0" cy="5513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3B3BF5D-3A1A-4F56-BFC3-AE5AD6AA089D}"/>
              </a:ext>
            </a:extLst>
          </p:cNvPr>
          <p:cNvCxnSpPr/>
          <p:nvPr/>
        </p:nvCxnSpPr>
        <p:spPr>
          <a:xfrm>
            <a:off x="11647394" y="3324151"/>
            <a:ext cx="0" cy="17212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79DFA8-9E53-4FA4-84E0-7D8B8AEB867F}"/>
              </a:ext>
            </a:extLst>
          </p:cNvPr>
          <p:cNvSpPr/>
          <p:nvPr/>
        </p:nvSpPr>
        <p:spPr>
          <a:xfrm>
            <a:off x="0" y="3875481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Lic. Juan Fabricio Vilchis López</a:t>
            </a:r>
          </a:p>
          <a:p>
            <a:pPr algn="ctr"/>
            <a:r>
              <a:rPr lang="es-MX" sz="1600" b="1" dirty="0">
                <a:latin typeface="Bahnschrift Condensed" panose="020B0502040204020203" pitchFamily="34" charset="0"/>
              </a:rPr>
              <a:t>REGIDOR MC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976234-1D2A-42CC-8A96-8F0EF05F9F83}"/>
              </a:ext>
            </a:extLst>
          </p:cNvPr>
          <p:cNvSpPr/>
          <p:nvPr/>
        </p:nvSpPr>
        <p:spPr>
          <a:xfrm>
            <a:off x="1407457" y="5058822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Lic. Clara Martínez Aguirre </a:t>
            </a:r>
          </a:p>
          <a:p>
            <a:pPr algn="ctr"/>
            <a:r>
              <a:rPr lang="es-MX" sz="1600" b="1" dirty="0">
                <a:latin typeface="Bahnschrift Condensed" panose="020B0502040204020203" pitchFamily="34" charset="0"/>
              </a:rPr>
              <a:t>REGIDORA PRI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852027B-AE2A-4001-8B04-B06BFF3311B9}"/>
              </a:ext>
            </a:extLst>
          </p:cNvPr>
          <p:cNvSpPr/>
          <p:nvPr/>
        </p:nvSpPr>
        <p:spPr>
          <a:xfrm>
            <a:off x="2785783" y="3862034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Lic. Marco Antonio González Ortiz</a:t>
            </a:r>
            <a:endParaRPr lang="es-MX" sz="1600" b="1" dirty="0">
              <a:latin typeface="Bahnschrift Condensed" panose="020B0502040204020203" pitchFamily="34" charset="0"/>
            </a:endParaRPr>
          </a:p>
          <a:p>
            <a:pPr algn="ctr"/>
            <a:r>
              <a:rPr lang="es-MX" sz="1600" b="1" dirty="0">
                <a:latin typeface="Bahnschrift Condensed" panose="020B0502040204020203" pitchFamily="34" charset="0"/>
              </a:rPr>
              <a:t>REGIDOR HAGAMOS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35D8BF0-8586-49EF-9A9D-7CBF17921328}"/>
              </a:ext>
            </a:extLst>
          </p:cNvPr>
          <p:cNvSpPr/>
          <p:nvPr/>
        </p:nvSpPr>
        <p:spPr>
          <a:xfrm>
            <a:off x="4457462" y="5045375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Lic. Nancy Viridiana Herrera Hernández</a:t>
            </a:r>
          </a:p>
          <a:p>
            <a:pPr algn="ctr"/>
            <a:r>
              <a:rPr lang="es-MX" sz="1600" b="1" dirty="0">
                <a:latin typeface="Bahnschrift Condensed" panose="020B0502040204020203" pitchFamily="34" charset="0"/>
              </a:rPr>
              <a:t>REGIDORA MORENA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8FE1B0E-D7EC-4C82-BBC7-8EEB06B5934C}"/>
              </a:ext>
            </a:extLst>
          </p:cNvPr>
          <p:cNvSpPr/>
          <p:nvPr/>
        </p:nvSpPr>
        <p:spPr>
          <a:xfrm>
            <a:off x="6019798" y="3862034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Lic. Romelia Muñoz Flores</a:t>
            </a:r>
          </a:p>
          <a:p>
            <a:pPr algn="ctr"/>
            <a:r>
              <a:rPr lang="es-MX" sz="1600" b="1" dirty="0">
                <a:latin typeface="Bahnschrift Condensed" panose="020B0502040204020203" pitchFamily="34" charset="0"/>
              </a:rPr>
              <a:t>REGIDORA PAN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E6EFB72-12C6-4134-ADD3-F6A980A5B17D}"/>
              </a:ext>
            </a:extLst>
          </p:cNvPr>
          <p:cNvSpPr/>
          <p:nvPr/>
        </p:nvSpPr>
        <p:spPr>
          <a:xfrm>
            <a:off x="9273987" y="3888928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Ing. Rubén García Vázquez</a:t>
            </a:r>
          </a:p>
          <a:p>
            <a:pPr algn="ctr"/>
            <a:r>
              <a:rPr lang="es-MX" sz="1600" b="1" dirty="0">
                <a:latin typeface="Bahnschrift Condensed" panose="020B0502040204020203" pitchFamily="34" charset="0"/>
              </a:rPr>
              <a:t>EVALUACIÓN Y SEGUIMIENTO</a:t>
            </a:r>
            <a:endParaRPr lang="es-MX" sz="1600" dirty="0">
              <a:latin typeface="Bahnschrift Condensed" panose="020B0502040204020203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47E5982-1C9B-4BFF-9E4A-94F6FB04ACC3}"/>
              </a:ext>
            </a:extLst>
          </p:cNvPr>
          <p:cNvSpPr/>
          <p:nvPr/>
        </p:nvSpPr>
        <p:spPr>
          <a:xfrm>
            <a:off x="7390573" y="5045375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C. Martín Cedillo Facio </a:t>
            </a:r>
          </a:p>
          <a:p>
            <a:pPr algn="ctr"/>
            <a:r>
              <a:rPr lang="es-MX" sz="1600" b="1" dirty="0" err="1">
                <a:latin typeface="Bahnschrift Condensed" panose="020B0502040204020203" pitchFamily="34" charset="0"/>
              </a:rPr>
              <a:t>CGAIG</a:t>
            </a:r>
            <a:endParaRPr lang="es-MX" sz="1600" b="1" dirty="0">
              <a:latin typeface="Bahnschrift Condensed" panose="020B05020402040202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CE0637C-63D2-45DE-96DC-5389102DF5A4}"/>
              </a:ext>
            </a:extLst>
          </p:cNvPr>
          <p:cNvSpPr/>
          <p:nvPr/>
        </p:nvSpPr>
        <p:spPr>
          <a:xfrm>
            <a:off x="9998772" y="5045375"/>
            <a:ext cx="2111189" cy="73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Lic. Marco Antonio Reyna Caudillo</a:t>
            </a:r>
          </a:p>
          <a:p>
            <a:pPr algn="ctr"/>
            <a:r>
              <a:rPr lang="es-MX" sz="1600" b="1" dirty="0">
                <a:latin typeface="Bahnschrift Condensed" panose="020B0502040204020203" pitchFamily="34" charset="0"/>
              </a:rPr>
              <a:t>UNIDAD DE TRANSPARENCIA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E788A4FD-70E8-451D-8E82-915BF96153F1}"/>
              </a:ext>
            </a:extLst>
          </p:cNvPr>
          <p:cNvCxnSpPr/>
          <p:nvPr/>
        </p:nvCxnSpPr>
        <p:spPr>
          <a:xfrm flipV="1">
            <a:off x="7102288" y="1787540"/>
            <a:ext cx="61856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7A30BEA-4930-4E33-B3BD-652366B37720}"/>
              </a:ext>
            </a:extLst>
          </p:cNvPr>
          <p:cNvCxnSpPr/>
          <p:nvPr/>
        </p:nvCxnSpPr>
        <p:spPr>
          <a:xfrm flipV="1">
            <a:off x="7115735" y="2799716"/>
            <a:ext cx="61856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BD0E7E5-88D2-4570-A417-47C7AC4209EA}"/>
              </a:ext>
            </a:extLst>
          </p:cNvPr>
          <p:cNvSpPr txBox="1"/>
          <p:nvPr/>
        </p:nvSpPr>
        <p:spPr>
          <a:xfrm>
            <a:off x="7666514" y="1602928"/>
            <a:ext cx="239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Presidente del Comité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1EB005-B757-4528-90EE-105B5D2BDC4D}"/>
              </a:ext>
            </a:extLst>
          </p:cNvPr>
          <p:cNvSpPr txBox="1"/>
          <p:nvPr/>
        </p:nvSpPr>
        <p:spPr>
          <a:xfrm>
            <a:off x="7714128" y="2597583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Secretario Técnico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DD021A-0A38-49C0-B140-696CAFAF1CBF}"/>
              </a:ext>
            </a:extLst>
          </p:cNvPr>
          <p:cNvSpPr txBox="1"/>
          <p:nvPr/>
        </p:nvSpPr>
        <p:spPr>
          <a:xfrm>
            <a:off x="546846" y="2881749"/>
            <a:ext cx="196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8 Vocales</a:t>
            </a:r>
          </a:p>
        </p:txBody>
      </p:sp>
    </p:spTree>
    <p:extLst>
      <p:ext uri="{BB962C8B-B14F-4D97-AF65-F5344CB8AC3E}">
        <p14:creationId xmlns:p14="http://schemas.microsoft.com/office/powerpoint/2010/main" val="301041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9F87C6-B5FA-424F-AD3C-333E09F6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7B15482-CBE0-4E70-8F01-C31376F52892}"/>
              </a:ext>
            </a:extLst>
          </p:cNvPr>
          <p:cNvSpPr txBox="1"/>
          <p:nvPr/>
        </p:nvSpPr>
        <p:spPr>
          <a:xfrm>
            <a:off x="1182757" y="1373112"/>
            <a:ext cx="9826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Bahnschrift Condensed" panose="020B0502040204020203" pitchFamily="34" charset="0"/>
              </a:rPr>
              <a:t>REGLAMENTO DEL COMITÉ DE ÉTICA Y PREVENCIÓN DE CONFLICTOS DE INTERÉS DEL MUNICIPIO DE LAGOS DE MORENO, JALISCO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0E02BF-3812-4FE0-A1FD-C4641E60B769}"/>
              </a:ext>
            </a:extLst>
          </p:cNvPr>
          <p:cNvSpPr txBox="1"/>
          <p:nvPr/>
        </p:nvSpPr>
        <p:spPr>
          <a:xfrm>
            <a:off x="1182757" y="2474893"/>
            <a:ext cx="9826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CÓDIGO DE ÉTICA DE LOS SERVIDORES PÚBLICOS DEL MUNICIPIO DE LAGOS DE MORENO, JALISCO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7A296D-EF4A-45C3-B70A-860F0A1537C3}"/>
              </a:ext>
            </a:extLst>
          </p:cNvPr>
          <p:cNvSpPr txBox="1"/>
          <p:nvPr/>
        </p:nvSpPr>
        <p:spPr>
          <a:xfrm>
            <a:off x="1182757" y="3576674"/>
            <a:ext cx="9826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ahnschrift Condensed" panose="020B0502040204020203" pitchFamily="34" charset="0"/>
              </a:rPr>
              <a:t>CÓDIGO DE CONDUCTA DE LOS SERVIDORES PÚBLICOS DEL MUNICIPIO DE LAGOS DE MORENO, JALISCO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3BBAE-6544-4477-9CA5-F8B3151E8CAD}"/>
              </a:ext>
            </a:extLst>
          </p:cNvPr>
          <p:cNvSpPr txBox="1"/>
          <p:nvPr/>
        </p:nvSpPr>
        <p:spPr>
          <a:xfrm>
            <a:off x="2849218" y="4811403"/>
            <a:ext cx="6195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Bahnschrift Condensed" panose="020B0502040204020203" pitchFamily="34" charset="0"/>
              </a:rPr>
              <a:t>PLAN ANUAL DE TRABAJO DEL COMITÉ DE ÉTICA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4EE4D0-4B89-4697-BEFC-E2C1C0159614}"/>
              </a:ext>
            </a:extLst>
          </p:cNvPr>
          <p:cNvSpPr txBox="1"/>
          <p:nvPr/>
        </p:nvSpPr>
        <p:spPr>
          <a:xfrm>
            <a:off x="1182757" y="5903893"/>
            <a:ext cx="9826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Bahnschrift Condensed" panose="020B0502040204020203" pitchFamily="34" charset="0"/>
              </a:rPr>
              <a:t>INDICADORES DE CUMPLIMIENTO DEL CÓDIGO DE ÉTICA Y CÓDIGO DE CONDUCTA  </a:t>
            </a:r>
          </a:p>
        </p:txBody>
      </p:sp>
    </p:spTree>
    <p:extLst>
      <p:ext uri="{BB962C8B-B14F-4D97-AF65-F5344CB8AC3E}">
        <p14:creationId xmlns:p14="http://schemas.microsoft.com/office/powerpoint/2010/main" val="4083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3A00C6-8479-488D-8619-FB846E3CB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4EFD7C-A965-4619-93C1-24CF1C91F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62" t="17096" r="46506" b="6617"/>
          <a:stretch/>
        </p:blipFill>
        <p:spPr>
          <a:xfrm>
            <a:off x="1296922" y="1818862"/>
            <a:ext cx="3934171" cy="50391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8EAA7F-866A-401F-847C-EF83258D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033" y="1686067"/>
            <a:ext cx="4968045" cy="49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4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4458</Words>
  <Application>Microsoft Office PowerPoint</Application>
  <PresentationFormat>Panorámica</PresentationFormat>
  <Paragraphs>332</Paragraphs>
  <Slides>58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5" baseType="lpstr">
      <vt:lpstr>Arial</vt:lpstr>
      <vt:lpstr>Bahnschrift Condensed</vt:lpstr>
      <vt:lpstr>Calibri</vt:lpstr>
      <vt:lpstr>Calibri Light</vt:lpstr>
      <vt:lpstr>helvetica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50</cp:revision>
  <dcterms:created xsi:type="dcterms:W3CDTF">2023-08-10T18:50:55Z</dcterms:created>
  <dcterms:modified xsi:type="dcterms:W3CDTF">2023-09-04T15:05:59Z</dcterms:modified>
</cp:coreProperties>
</file>